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256" r:id="rId2"/>
    <p:sldId id="258" r:id="rId3"/>
    <p:sldId id="288" r:id="rId4"/>
    <p:sldId id="289" r:id="rId5"/>
    <p:sldId id="287" r:id="rId6"/>
    <p:sldId id="290" r:id="rId7"/>
    <p:sldId id="291" r:id="rId8"/>
    <p:sldId id="292" r:id="rId9"/>
    <p:sldId id="300" r:id="rId10"/>
    <p:sldId id="293" r:id="rId11"/>
    <p:sldId id="294" r:id="rId12"/>
    <p:sldId id="265" r:id="rId13"/>
    <p:sldId id="274" r:id="rId14"/>
    <p:sldId id="295" r:id="rId15"/>
    <p:sldId id="279" r:id="rId16"/>
    <p:sldId id="296" r:id="rId17"/>
    <p:sldId id="280" r:id="rId18"/>
    <p:sldId id="281" r:id="rId19"/>
    <p:sldId id="297" r:id="rId20"/>
    <p:sldId id="282" r:id="rId21"/>
    <p:sldId id="283" r:id="rId22"/>
    <p:sldId id="285" r:id="rId23"/>
    <p:sldId id="286" r:id="rId24"/>
    <p:sldId id="29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328" autoAdjust="0"/>
    <p:restoredTop sz="50000" autoAdjust="0"/>
  </p:normalViewPr>
  <p:slideViewPr>
    <p:cSldViewPr snapToGrid="0" snapToObjects="1">
      <p:cViewPr varScale="1">
        <p:scale>
          <a:sx n="165" d="100"/>
          <a:sy n="165" d="100"/>
        </p:scale>
        <p:origin x="142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BE9A7A-0E8B-864B-B117-2AF882DD22C6}" type="datetimeFigureOut">
              <a:rPr lang="en-US" smtClean="0"/>
              <a:pPr/>
              <a:t>11/19/19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86B1AD-91E8-2746-889B-A1689FC3377D}"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75F22D-8401-454E-BCF8-B71640D0690A}" type="datetimeFigureOut">
              <a:rPr lang="en-US" smtClean="0"/>
              <a:pPr/>
              <a:t>11/19/19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8257EF-7E33-1049-9BB3-2B377F9A35AE}" type="slidenum">
              <a:rPr lang="en-US" smtClean="0"/>
              <a:pPr/>
              <a:t>‹#›</a:t>
            </a:fld>
            <a:endParaRPr lang="en-US" dirty="0"/>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B809D75-D5E1-6B40-8643-241E1C962630}" type="datetime1">
              <a:rPr lang="en-US" smtClean="0"/>
              <a:pPr/>
              <a:t>11/19/19</a:t>
            </a:fld>
            <a:endParaRPr lang="en-US" dirty="0"/>
          </a:p>
        </p:txBody>
      </p:sp>
      <p:sp>
        <p:nvSpPr>
          <p:cNvPr id="5" name="Footer Placeholder 4"/>
          <p:cNvSpPr>
            <a:spLocks noGrp="1"/>
          </p:cNvSpPr>
          <p:nvPr>
            <p:ph type="ftr" sz="quarter" idx="11"/>
          </p:nvPr>
        </p:nvSpPr>
        <p:spPr/>
        <p:txBody>
          <a:bodyPr/>
          <a:lstStyle/>
          <a:p>
            <a:r>
              <a:rPr lang="en-US"/>
              <a:t>A. Mirabelli, Opturo, For PMAR, 2012</a:t>
            </a:r>
            <a:endParaRPr lang="en-US"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BFC421-08A7-F749-A8F7-EB350ADD75BC}" type="datetime1">
              <a:rPr lang="en-US" smtClean="0"/>
              <a:pPr/>
              <a:t>11/19/19</a:t>
            </a:fld>
            <a:endParaRPr lang="en-US" dirty="0"/>
          </a:p>
        </p:txBody>
      </p:sp>
      <p:sp>
        <p:nvSpPr>
          <p:cNvPr id="5" name="Footer Placeholder 4"/>
          <p:cNvSpPr>
            <a:spLocks noGrp="1"/>
          </p:cNvSpPr>
          <p:nvPr>
            <p:ph type="ftr" sz="quarter" idx="11"/>
          </p:nvPr>
        </p:nvSpPr>
        <p:spPr/>
        <p:txBody>
          <a:bodyPr/>
          <a:lstStyle/>
          <a:p>
            <a:r>
              <a:rPr lang="en-US"/>
              <a:t>A. Mirabelli, Opturo, For PMAR, 2012</a:t>
            </a:r>
            <a:endParaRPr lang="en-US"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DBDC9B-89BE-B84D-9D47-3A6739365A77}" type="datetime1">
              <a:rPr lang="en-US" smtClean="0"/>
              <a:pPr/>
              <a:t>11/19/19</a:t>
            </a:fld>
            <a:endParaRPr lang="en-US" dirty="0"/>
          </a:p>
        </p:txBody>
      </p:sp>
      <p:sp>
        <p:nvSpPr>
          <p:cNvPr id="5" name="Footer Placeholder 4"/>
          <p:cNvSpPr>
            <a:spLocks noGrp="1"/>
          </p:cNvSpPr>
          <p:nvPr>
            <p:ph type="ftr" sz="quarter" idx="11"/>
          </p:nvPr>
        </p:nvSpPr>
        <p:spPr/>
        <p:txBody>
          <a:bodyPr/>
          <a:lstStyle/>
          <a:p>
            <a:r>
              <a:rPr lang="en-US"/>
              <a:t>A. Mirabelli, Opturo, For PMAR, 2012</a:t>
            </a:r>
            <a:endParaRPr lang="en-US"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2EBD4E-610C-E049-AB52-6D274CBE8549}" type="datetime1">
              <a:rPr lang="en-US" smtClean="0"/>
              <a:pPr/>
              <a:t>11/19/19</a:t>
            </a:fld>
            <a:endParaRPr lang="en-US" dirty="0"/>
          </a:p>
        </p:txBody>
      </p:sp>
      <p:sp>
        <p:nvSpPr>
          <p:cNvPr id="6" name="Footer Placeholder 5"/>
          <p:cNvSpPr>
            <a:spLocks noGrp="1"/>
          </p:cNvSpPr>
          <p:nvPr>
            <p:ph type="ftr" sz="quarter" idx="11"/>
          </p:nvPr>
        </p:nvSpPr>
        <p:spPr/>
        <p:txBody>
          <a:bodyPr/>
          <a:lstStyle/>
          <a:p>
            <a:r>
              <a:rPr lang="en-US"/>
              <a:t>A. Mirabelli, Opturo, For PMAR, 2012</a:t>
            </a:r>
            <a:endParaRPr lang="en-US" dirty="0"/>
          </a:p>
        </p:txBody>
      </p:sp>
      <p:sp>
        <p:nvSpPr>
          <p:cNvPr id="7" name="Slide Number Placeholder 6"/>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8647DBC-FA3F-CB49-8182-FCBFC37CD49B}" type="datetime1">
              <a:rPr lang="en-US" smtClean="0"/>
              <a:pPr/>
              <a:t>11/19/19</a:t>
            </a:fld>
            <a:endParaRPr lang="en-US" dirty="0"/>
          </a:p>
        </p:txBody>
      </p:sp>
      <p:sp>
        <p:nvSpPr>
          <p:cNvPr id="8" name="Footer Placeholder 7"/>
          <p:cNvSpPr>
            <a:spLocks noGrp="1"/>
          </p:cNvSpPr>
          <p:nvPr>
            <p:ph type="ftr" sz="quarter" idx="11"/>
          </p:nvPr>
        </p:nvSpPr>
        <p:spPr/>
        <p:txBody>
          <a:bodyPr/>
          <a:lstStyle/>
          <a:p>
            <a:r>
              <a:rPr lang="en-US"/>
              <a:t>A. Mirabelli, Opturo, For PMAR, 2012</a:t>
            </a:r>
            <a:endParaRPr lang="en-US" dirty="0"/>
          </a:p>
        </p:txBody>
      </p:sp>
      <p:sp>
        <p:nvSpPr>
          <p:cNvPr id="9" name="Slide Number Placeholder 8"/>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37F97E-E9E3-644A-81D5-1C5C7D66631A}" type="datetime1">
              <a:rPr lang="en-US" smtClean="0"/>
              <a:pPr/>
              <a:t>11/19/19</a:t>
            </a:fld>
            <a:endParaRPr lang="en-US"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90DB86-0A9F-4B41-A65A-CCDD425EFAC3}" type="datetime1">
              <a:rPr lang="en-US" smtClean="0"/>
              <a:pPr/>
              <a:t>11/19/19</a:t>
            </a:fld>
            <a:endParaRPr lang="en-US" dirty="0"/>
          </a:p>
        </p:txBody>
      </p:sp>
      <p:sp>
        <p:nvSpPr>
          <p:cNvPr id="3" name="Footer Placeholder 2"/>
          <p:cNvSpPr>
            <a:spLocks noGrp="1"/>
          </p:cNvSpPr>
          <p:nvPr>
            <p:ph type="ftr" sz="quarter" idx="11"/>
          </p:nvPr>
        </p:nvSpPr>
        <p:spPr/>
        <p:txBody>
          <a:bodyPr/>
          <a:lstStyle/>
          <a:p>
            <a:r>
              <a:rPr lang="en-US"/>
              <a:t>A. Mirabelli, Opturo, For PMAR, 2012</a:t>
            </a:r>
            <a:endParaRPr lang="en-US" dirty="0"/>
          </a:p>
        </p:txBody>
      </p:sp>
      <p:sp>
        <p:nvSpPr>
          <p:cNvPr id="4" name="Slide Number Placeholder 3"/>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A68C96-FD38-D644-BC6C-579B79446046}" type="datetime1">
              <a:rPr lang="en-US" smtClean="0"/>
              <a:pPr/>
              <a:t>11/19/19</a:t>
            </a:fld>
            <a:endParaRPr lang="en-US" dirty="0"/>
          </a:p>
        </p:txBody>
      </p:sp>
      <p:sp>
        <p:nvSpPr>
          <p:cNvPr id="6" name="Footer Placeholder 5"/>
          <p:cNvSpPr>
            <a:spLocks noGrp="1"/>
          </p:cNvSpPr>
          <p:nvPr>
            <p:ph type="ftr" sz="quarter" idx="11"/>
          </p:nvPr>
        </p:nvSpPr>
        <p:spPr/>
        <p:txBody>
          <a:bodyPr/>
          <a:lstStyle/>
          <a:p>
            <a:r>
              <a:rPr lang="en-US"/>
              <a:t>A. Mirabelli, Opturo, For PMAR, 2012</a:t>
            </a:r>
            <a:endParaRPr lang="en-US" dirty="0"/>
          </a:p>
        </p:txBody>
      </p:sp>
      <p:sp>
        <p:nvSpPr>
          <p:cNvPr id="7" name="Slide Number Placeholder 6"/>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EC1688-4022-6D46-A0A6-9EE4ECD83A2C}" type="datetime1">
              <a:rPr lang="en-US" smtClean="0"/>
              <a:pPr/>
              <a:t>11/19/19</a:t>
            </a:fld>
            <a:endParaRPr lang="en-US" dirty="0"/>
          </a:p>
        </p:txBody>
      </p:sp>
      <p:sp>
        <p:nvSpPr>
          <p:cNvPr id="6" name="Footer Placeholder 5"/>
          <p:cNvSpPr>
            <a:spLocks noGrp="1"/>
          </p:cNvSpPr>
          <p:nvPr>
            <p:ph type="ftr" sz="quarter" idx="11"/>
          </p:nvPr>
        </p:nvSpPr>
        <p:spPr/>
        <p:txBody>
          <a:bodyPr/>
          <a:lstStyle/>
          <a:p>
            <a:r>
              <a:rPr lang="en-US"/>
              <a:t>A. Mirabelli, Opturo, For PMAR, 2012</a:t>
            </a:r>
            <a:endParaRPr lang="en-US" dirty="0"/>
          </a:p>
        </p:txBody>
      </p:sp>
      <p:sp>
        <p:nvSpPr>
          <p:cNvPr id="7" name="Slide Number Placeholder 6"/>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4E87B-1D1E-DC47-9EEB-8D4A90FB12BF}" type="datetime1">
              <a:rPr lang="en-US" smtClean="0"/>
              <a:pPr/>
              <a:t>11/19/19</a:t>
            </a:fld>
            <a:endParaRPr lang="en-US" dirty="0"/>
          </a:p>
        </p:txBody>
      </p:sp>
      <p:sp>
        <p:nvSpPr>
          <p:cNvPr id="5" name="Footer Placeholder 4"/>
          <p:cNvSpPr>
            <a:spLocks noGrp="1"/>
          </p:cNvSpPr>
          <p:nvPr>
            <p:ph type="ftr" sz="quarter" idx="11"/>
          </p:nvPr>
        </p:nvSpPr>
        <p:spPr/>
        <p:txBody>
          <a:bodyPr/>
          <a:lstStyle/>
          <a:p>
            <a:r>
              <a:rPr lang="en-US"/>
              <a:t>A. Mirabelli, Opturo, For PMAR, 2012</a:t>
            </a:r>
            <a:endParaRPr lang="en-US"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30B66D-7C0A-2D4D-B149-FE360C3A49CD}" type="datetime1">
              <a:rPr lang="en-US" smtClean="0"/>
              <a:pPr/>
              <a:t>11/19/19</a:t>
            </a:fld>
            <a:endParaRPr lang="en-US" dirty="0"/>
          </a:p>
        </p:txBody>
      </p:sp>
      <p:sp>
        <p:nvSpPr>
          <p:cNvPr id="5" name="Footer Placeholder 4"/>
          <p:cNvSpPr>
            <a:spLocks noGrp="1"/>
          </p:cNvSpPr>
          <p:nvPr>
            <p:ph type="ftr" sz="quarter" idx="11"/>
          </p:nvPr>
        </p:nvSpPr>
        <p:spPr/>
        <p:txBody>
          <a:bodyPr/>
          <a:lstStyle/>
          <a:p>
            <a:r>
              <a:rPr lang="en-US"/>
              <a:t>A. Mirabelli, Opturo, For PMAR, 2012</a:t>
            </a:r>
            <a:endParaRPr lang="en-US"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4F515-C986-8E42-B2BE-51BBB90512DA}" type="datetime1">
              <a:rPr lang="en-US" smtClean="0"/>
              <a:pPr/>
              <a:t>11/19/19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 Mirabelli, Opturo, For PMAR, 2012</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8C01C1-3DC8-0946-AF29-04FF38D412A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864709"/>
            <a:ext cx="8128001" cy="1470025"/>
          </a:xfrm>
        </p:spPr>
        <p:txBody>
          <a:bodyPr>
            <a:noAutofit/>
          </a:bodyPr>
          <a:lstStyle/>
          <a:p>
            <a:r>
              <a:rPr lang="en-US" sz="7200" b="1" dirty="0">
                <a:ln>
                  <a:solidFill>
                    <a:srgbClr val="000000"/>
                  </a:solidFill>
                </a:ln>
                <a:solidFill>
                  <a:srgbClr val="000000"/>
                </a:solidFill>
              </a:rPr>
              <a:t>Linking ALL Averages</a:t>
            </a:r>
          </a:p>
        </p:txBody>
      </p:sp>
      <p:sp>
        <p:nvSpPr>
          <p:cNvPr id="3" name="Subtitle 2"/>
          <p:cNvSpPr>
            <a:spLocks noGrp="1"/>
          </p:cNvSpPr>
          <p:nvPr>
            <p:ph type="subTitle" idx="1"/>
          </p:nvPr>
        </p:nvSpPr>
        <p:spPr>
          <a:xfrm>
            <a:off x="1371600" y="2972438"/>
            <a:ext cx="6400800" cy="2666362"/>
          </a:xfrm>
        </p:spPr>
        <p:txBody>
          <a:bodyPr>
            <a:normAutofit/>
          </a:bodyPr>
          <a:lstStyle/>
          <a:p>
            <a:pPr algn="r"/>
            <a:r>
              <a:rPr lang="en-US" b="1" dirty="0">
                <a:ln>
                  <a:solidFill>
                    <a:schemeClr val="tx1"/>
                  </a:solidFill>
                </a:ln>
                <a:solidFill>
                  <a:schemeClr val="tx1"/>
                </a:solidFill>
              </a:rPr>
              <a:t>Andre Mirabelli, Ph.D.</a:t>
            </a:r>
          </a:p>
          <a:p>
            <a:pPr algn="r"/>
            <a:r>
              <a:rPr lang="en-US" b="1" dirty="0">
                <a:ln>
                  <a:solidFill>
                    <a:schemeClr val="tx1"/>
                  </a:solidFill>
                </a:ln>
                <a:solidFill>
                  <a:schemeClr val="tx1"/>
                </a:solidFill>
              </a:rPr>
              <a:t>Opturo</a:t>
            </a:r>
          </a:p>
          <a:p>
            <a:pPr algn="r"/>
            <a:endParaRPr lang="en-US" b="1" dirty="0">
              <a:ln>
                <a:solidFill>
                  <a:schemeClr val="tx1"/>
                </a:solidFill>
              </a:ln>
              <a:solidFill>
                <a:schemeClr val="tx1"/>
              </a:solidFill>
            </a:endParaRPr>
          </a:p>
          <a:p>
            <a:pPr algn="l"/>
            <a:r>
              <a:rPr lang="en-US" dirty="0">
                <a:ln>
                  <a:solidFill>
                    <a:schemeClr val="tx1"/>
                  </a:solidFill>
                </a:ln>
                <a:solidFill>
                  <a:schemeClr val="tx1">
                    <a:lumMod val="85000"/>
                    <a:lumOff val="15000"/>
                  </a:schemeClr>
                </a:solidFill>
              </a:rPr>
              <a:t>For PMAR X CONFERENCE, 2012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3029"/>
          </a:xfrm>
        </p:spPr>
        <p:txBody>
          <a:bodyPr/>
          <a:lstStyle/>
          <a:p>
            <a:r>
              <a:rPr lang="en-US" b="1" dirty="0"/>
              <a:t>Commonality?</a:t>
            </a:r>
          </a:p>
        </p:txBody>
      </p:sp>
      <p:sp>
        <p:nvSpPr>
          <p:cNvPr id="3" name="Content Placeholder 2"/>
          <p:cNvSpPr>
            <a:spLocks noGrp="1"/>
          </p:cNvSpPr>
          <p:nvPr>
            <p:ph idx="1"/>
          </p:nvPr>
        </p:nvSpPr>
        <p:spPr>
          <a:xfrm>
            <a:off x="457200" y="1371600"/>
            <a:ext cx="8229600" cy="4754563"/>
          </a:xfrm>
        </p:spPr>
        <p:txBody>
          <a:bodyPr>
            <a:normAutofit fontScale="92500" lnSpcReduction="20000"/>
          </a:bodyPr>
          <a:lstStyle/>
          <a:p>
            <a:pPr>
              <a:buNone/>
            </a:pPr>
            <a:r>
              <a:rPr lang="en-US" sz="3294" b="1" dirty="0"/>
              <a:t>Arithmetic </a:t>
            </a:r>
            <a:r>
              <a:rPr lang="en-US" sz="3294" dirty="0"/>
              <a:t>Average of {0.2, 0.8} </a:t>
            </a:r>
          </a:p>
          <a:p>
            <a:pPr>
              <a:buNone/>
            </a:pPr>
            <a:r>
              <a:rPr lang="en-US" sz="3294" dirty="0"/>
              <a:t>	= (0.2 + 0.8)/2 = 0.5</a:t>
            </a:r>
          </a:p>
          <a:p>
            <a:pPr>
              <a:buNone/>
            </a:pPr>
            <a:endParaRPr lang="en-US" sz="865" dirty="0"/>
          </a:p>
          <a:p>
            <a:pPr>
              <a:buNone/>
            </a:pPr>
            <a:r>
              <a:rPr lang="en-US" sz="3294" b="1" dirty="0"/>
              <a:t>Geometric </a:t>
            </a:r>
            <a:r>
              <a:rPr lang="en-US" sz="3294" dirty="0"/>
              <a:t>Average of {0.2, 0.8} </a:t>
            </a:r>
          </a:p>
          <a:p>
            <a:pPr>
              <a:buNone/>
            </a:pPr>
            <a:r>
              <a:rPr lang="en-US" sz="3294" dirty="0"/>
              <a:t>	= (0.2 * 0.8)^(1/2) = 0.4</a:t>
            </a:r>
          </a:p>
          <a:p>
            <a:pPr>
              <a:buNone/>
            </a:pPr>
            <a:endParaRPr lang="en-US" sz="865" dirty="0"/>
          </a:p>
          <a:p>
            <a:pPr>
              <a:buNone/>
            </a:pPr>
            <a:r>
              <a:rPr lang="en-US" sz="3294" b="1" dirty="0"/>
              <a:t>Annualization of Yearly Returns </a:t>
            </a:r>
            <a:r>
              <a:rPr lang="en-US" sz="3294" dirty="0"/>
              <a:t>{0.2, 0.8} </a:t>
            </a:r>
          </a:p>
          <a:p>
            <a:pPr>
              <a:buNone/>
            </a:pPr>
            <a:r>
              <a:rPr lang="en-US" sz="3294" dirty="0"/>
              <a:t>	= {(1 + 0.2)*(1 + 0.8)}^(1/2) -1 = 0.47</a:t>
            </a:r>
          </a:p>
          <a:p>
            <a:pPr>
              <a:buNone/>
            </a:pPr>
            <a:endParaRPr lang="en-US" sz="941" dirty="0"/>
          </a:p>
          <a:p>
            <a:pPr>
              <a:buNone/>
            </a:pPr>
            <a:r>
              <a:rPr lang="en-US" sz="3027" b="1" dirty="0"/>
              <a:t>Weighted </a:t>
            </a:r>
            <a:r>
              <a:rPr lang="en-US" sz="3027" dirty="0"/>
              <a:t>Average of {0.2, 0.8} </a:t>
            </a:r>
          </a:p>
          <a:p>
            <a:pPr>
              <a:buNone/>
            </a:pPr>
            <a:r>
              <a:rPr lang="en-US" sz="3027" dirty="0"/>
              <a:t>	= [(1/4)*0.2 + (3/4)*0.8] = 0.45</a:t>
            </a:r>
          </a:p>
          <a:p>
            <a:pPr>
              <a:buNone/>
            </a:pPr>
            <a:r>
              <a:rPr lang="en-US" sz="3027" dirty="0"/>
              <a:t>	where (1/4) + (3/4) = 1.</a:t>
            </a:r>
          </a:p>
        </p:txBody>
      </p:sp>
      <p:sp>
        <p:nvSpPr>
          <p:cNvPr id="4" name="Footer Placeholder 3"/>
          <p:cNvSpPr>
            <a:spLocks noGrp="1"/>
          </p:cNvSpPr>
          <p:nvPr>
            <p:ph type="ftr" sz="quarter" idx="11"/>
          </p:nvPr>
        </p:nvSpPr>
        <p:spPr>
          <a:xfrm>
            <a:off x="457200" y="6356350"/>
            <a:ext cx="8229600" cy="365125"/>
          </a:xfrm>
        </p:spPr>
        <p:txBody>
          <a:bodyPr/>
          <a:lstStyle/>
          <a:p>
            <a:pPr algn="l"/>
            <a:r>
              <a:rPr lang="en-US" sz="1000"/>
              <a:t>A. Mirabelli, Opturo, For PMAR, 2012</a:t>
            </a:r>
            <a:endParaRPr lang="en-US" sz="1000"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 Definition</a:t>
            </a:r>
          </a:p>
        </p:txBody>
      </p:sp>
      <p:sp>
        <p:nvSpPr>
          <p:cNvPr id="3" name="Content Placeholder 2"/>
          <p:cNvSpPr>
            <a:spLocks noGrp="1"/>
          </p:cNvSpPr>
          <p:nvPr>
            <p:ph idx="1"/>
          </p:nvPr>
        </p:nvSpPr>
        <p:spPr/>
        <p:txBody>
          <a:bodyPr/>
          <a:lstStyle/>
          <a:p>
            <a:pPr>
              <a:buNone/>
            </a:pPr>
            <a:r>
              <a:rPr lang="en-US" b="1" dirty="0"/>
              <a:t>Preserve </a:t>
            </a:r>
            <a:r>
              <a:rPr lang="en-US" dirty="0"/>
              <a:t>a property F </a:t>
            </a:r>
          </a:p>
          <a:p>
            <a:pPr>
              <a:buNone/>
            </a:pPr>
            <a:r>
              <a:rPr lang="en-US" dirty="0"/>
              <a:t>	when all are </a:t>
            </a:r>
            <a:r>
              <a:rPr lang="en-US" b="1" dirty="0"/>
              <a:t>replaced </a:t>
            </a:r>
            <a:r>
              <a:rPr lang="en-US" dirty="0"/>
              <a:t>with a constant:</a:t>
            </a:r>
          </a:p>
          <a:p>
            <a:pPr>
              <a:buNone/>
            </a:pPr>
            <a:endParaRPr lang="en-US" dirty="0"/>
          </a:p>
          <a:p>
            <a:pPr>
              <a:buNone/>
            </a:pPr>
            <a:r>
              <a:rPr lang="en-US" dirty="0"/>
              <a:t>F(X</a:t>
            </a:r>
            <a:r>
              <a:rPr lang="en-US" baseline="-25000" dirty="0"/>
              <a:t>1</a:t>
            </a:r>
            <a:r>
              <a:rPr lang="en-US" dirty="0"/>
              <a:t>, X</a:t>
            </a:r>
            <a:r>
              <a:rPr lang="en-US" baseline="-25000" dirty="0"/>
              <a:t>2</a:t>
            </a:r>
            <a:r>
              <a:rPr lang="en-US" dirty="0"/>
              <a:t>, … </a:t>
            </a:r>
            <a:r>
              <a:rPr lang="en-US" dirty="0" err="1"/>
              <a:t>X</a:t>
            </a:r>
            <a:r>
              <a:rPr lang="en-US" baseline="-25000" dirty="0" err="1"/>
              <a:t>n</a:t>
            </a:r>
            <a:r>
              <a:rPr lang="en-US" dirty="0"/>
              <a:t>) = F(A, A, … A)</a:t>
            </a:r>
          </a:p>
          <a:p>
            <a:pPr>
              <a:buNone/>
            </a:pPr>
            <a:endParaRPr lang="en-US" dirty="0"/>
          </a:p>
          <a:p>
            <a:pPr>
              <a:buNone/>
            </a:pPr>
            <a:r>
              <a:rPr lang="en-US" dirty="0"/>
              <a:t>The average of a list for a function of the list preserves the value of the function when the average replaces all instances of the list.</a:t>
            </a:r>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7629"/>
          </a:xfrm>
        </p:spPr>
        <p:txBody>
          <a:bodyPr/>
          <a:lstStyle/>
          <a:p>
            <a:r>
              <a:rPr lang="en-US" dirty="0"/>
              <a:t>General Definition Always Works</a:t>
            </a:r>
          </a:p>
        </p:txBody>
      </p:sp>
      <p:sp>
        <p:nvSpPr>
          <p:cNvPr id="3" name="Content Placeholder 2"/>
          <p:cNvSpPr>
            <a:spLocks noGrp="1"/>
          </p:cNvSpPr>
          <p:nvPr>
            <p:ph idx="1"/>
          </p:nvPr>
        </p:nvSpPr>
        <p:spPr>
          <a:xfrm>
            <a:off x="457200" y="1346200"/>
            <a:ext cx="8229600" cy="4779963"/>
          </a:xfrm>
        </p:spPr>
        <p:txBody>
          <a:bodyPr>
            <a:normAutofit fontScale="92500" lnSpcReduction="20000"/>
          </a:bodyPr>
          <a:lstStyle/>
          <a:p>
            <a:pPr>
              <a:buNone/>
            </a:pPr>
            <a:r>
              <a:rPr lang="en-US" b="1" dirty="0"/>
              <a:t>Arithmetic </a:t>
            </a:r>
            <a:r>
              <a:rPr lang="en-US" dirty="0"/>
              <a:t>Average Preserves the SUM</a:t>
            </a:r>
          </a:p>
          <a:p>
            <a:pPr>
              <a:buNone/>
            </a:pPr>
            <a:r>
              <a:rPr lang="en-US" dirty="0"/>
              <a:t>	(0.2 + 0.8) = (A + A)  </a:t>
            </a:r>
            <a:r>
              <a:rPr lang="en-US" dirty="0" err="1">
                <a:sym typeface="Wingdings"/>
              </a:rPr>
              <a:t></a:t>
            </a:r>
            <a:r>
              <a:rPr lang="en-US" dirty="0">
                <a:sym typeface="Wingdings"/>
              </a:rPr>
              <a:t>  A = 0.5</a:t>
            </a:r>
            <a:endParaRPr lang="en-US" dirty="0"/>
          </a:p>
          <a:p>
            <a:pPr>
              <a:buNone/>
            </a:pPr>
            <a:endParaRPr lang="en-US" sz="900" dirty="0"/>
          </a:p>
          <a:p>
            <a:pPr>
              <a:buNone/>
            </a:pPr>
            <a:r>
              <a:rPr lang="en-US" b="1" dirty="0"/>
              <a:t>Geometric </a:t>
            </a:r>
            <a:r>
              <a:rPr lang="en-US" dirty="0"/>
              <a:t>Average Preserves the PRODUCT</a:t>
            </a:r>
          </a:p>
          <a:p>
            <a:pPr>
              <a:buNone/>
            </a:pPr>
            <a:r>
              <a:rPr lang="en-US" dirty="0"/>
              <a:t>	(0.2 * 0.8) = (A * A) </a:t>
            </a:r>
            <a:r>
              <a:rPr lang="en-US" dirty="0" err="1">
                <a:sym typeface="Wingdings"/>
              </a:rPr>
              <a:t></a:t>
            </a:r>
            <a:r>
              <a:rPr lang="en-US" dirty="0">
                <a:sym typeface="Wingdings"/>
              </a:rPr>
              <a:t>  A = 0.4</a:t>
            </a:r>
            <a:endParaRPr lang="en-US" dirty="0"/>
          </a:p>
          <a:p>
            <a:pPr>
              <a:buNone/>
            </a:pPr>
            <a:endParaRPr lang="en-US" sz="900" dirty="0"/>
          </a:p>
          <a:p>
            <a:pPr>
              <a:buNone/>
            </a:pPr>
            <a:r>
              <a:rPr lang="en-US" b="1" dirty="0"/>
              <a:t>Annualization of Yearly Returns </a:t>
            </a:r>
          </a:p>
          <a:p>
            <a:pPr>
              <a:buNone/>
            </a:pPr>
            <a:r>
              <a:rPr lang="en-US" b="1" dirty="0"/>
              <a:t>							</a:t>
            </a:r>
            <a:r>
              <a:rPr lang="en-US" dirty="0"/>
              <a:t>Preserves TOTAL RETURN</a:t>
            </a:r>
          </a:p>
          <a:p>
            <a:pPr>
              <a:buNone/>
            </a:pPr>
            <a:r>
              <a:rPr lang="en-US" dirty="0"/>
              <a:t>	(1+0.2)*(1+0.8) -1 = (1+A)*(1+A) -1 </a:t>
            </a:r>
            <a:r>
              <a:rPr lang="en-US" dirty="0" err="1">
                <a:sym typeface="Wingdings"/>
              </a:rPr>
              <a:t></a:t>
            </a:r>
            <a:r>
              <a:rPr lang="en-US" dirty="0">
                <a:sym typeface="Wingdings"/>
              </a:rPr>
              <a:t>  A = 0.47</a:t>
            </a:r>
            <a:endParaRPr lang="en-US" dirty="0"/>
          </a:p>
          <a:p>
            <a:pPr>
              <a:buNone/>
            </a:pPr>
            <a:endParaRPr lang="en-US" sz="1000" dirty="0"/>
          </a:p>
          <a:p>
            <a:pPr>
              <a:buNone/>
            </a:pPr>
            <a:r>
              <a:rPr lang="en-US" b="1" dirty="0"/>
              <a:t>Weighted </a:t>
            </a:r>
            <a:r>
              <a:rPr lang="en-US" dirty="0"/>
              <a:t>Average Preserves the WEIGHTED SUM</a:t>
            </a:r>
          </a:p>
          <a:p>
            <a:pPr>
              <a:buNone/>
            </a:pPr>
            <a:r>
              <a:rPr lang="en-US" dirty="0"/>
              <a:t>[(1/4)*0.2 +(3/4)*0.8]=[(1/4)*A +(3/4)*A] </a:t>
            </a:r>
            <a:r>
              <a:rPr lang="en-US" dirty="0">
                <a:sym typeface="Wingdings"/>
              </a:rPr>
              <a:t>A=0.45</a:t>
            </a:r>
            <a:endParaRPr lang="en-US" dirty="0"/>
          </a:p>
          <a:p>
            <a:pPr>
              <a:buNone/>
            </a:pPr>
            <a:endParaRPr lang="en-US" dirty="0"/>
          </a:p>
          <a:p>
            <a:endParaRPr lang="en-US"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9895"/>
          </a:xfrm>
        </p:spPr>
        <p:txBody>
          <a:bodyPr/>
          <a:lstStyle/>
          <a:p>
            <a:r>
              <a:rPr lang="en-US" b="1" dirty="0"/>
              <a:t>Constant</a:t>
            </a:r>
          </a:p>
        </p:txBody>
      </p:sp>
      <p:sp>
        <p:nvSpPr>
          <p:cNvPr id="3" name="Content Placeholder 2"/>
          <p:cNvSpPr>
            <a:spLocks noGrp="1"/>
          </p:cNvSpPr>
          <p:nvPr>
            <p:ph idx="1"/>
          </p:nvPr>
        </p:nvSpPr>
        <p:spPr>
          <a:xfrm>
            <a:off x="457200" y="1134533"/>
            <a:ext cx="8229600" cy="4871503"/>
          </a:xfrm>
        </p:spPr>
        <p:txBody>
          <a:bodyPr>
            <a:normAutofit fontScale="92500" lnSpcReduction="20000"/>
          </a:bodyPr>
          <a:lstStyle/>
          <a:p>
            <a:pPr>
              <a:buNone/>
            </a:pPr>
            <a:r>
              <a:rPr lang="en-US" sz="3027" b="1" dirty="0"/>
              <a:t>Arithmetic </a:t>
            </a:r>
            <a:r>
              <a:rPr lang="en-US" sz="3027" dirty="0"/>
              <a:t>Average of {0.5, 0.5} </a:t>
            </a:r>
          </a:p>
          <a:p>
            <a:pPr>
              <a:buNone/>
            </a:pPr>
            <a:r>
              <a:rPr lang="en-US" sz="3027" dirty="0"/>
              <a:t>	= (0.5 + 0.5)/2 = 0.5</a:t>
            </a:r>
          </a:p>
          <a:p>
            <a:pPr>
              <a:buNone/>
            </a:pPr>
            <a:endParaRPr lang="en-US" sz="865" dirty="0"/>
          </a:p>
          <a:p>
            <a:pPr>
              <a:buNone/>
            </a:pPr>
            <a:r>
              <a:rPr lang="en-US" sz="3027" b="1" dirty="0"/>
              <a:t>Geometric </a:t>
            </a:r>
            <a:r>
              <a:rPr lang="en-US" sz="3027" dirty="0"/>
              <a:t>Average of {0.5, 0.5} </a:t>
            </a:r>
          </a:p>
          <a:p>
            <a:pPr>
              <a:buNone/>
            </a:pPr>
            <a:r>
              <a:rPr lang="en-US" sz="3027" dirty="0"/>
              <a:t>	= (0.5 * 0.5)^(1/2) = 0.5</a:t>
            </a:r>
          </a:p>
          <a:p>
            <a:pPr>
              <a:buNone/>
            </a:pPr>
            <a:endParaRPr lang="en-US" sz="865" dirty="0"/>
          </a:p>
          <a:p>
            <a:pPr>
              <a:buNone/>
            </a:pPr>
            <a:r>
              <a:rPr lang="en-US" sz="3027" b="1" dirty="0"/>
              <a:t>Annualization of Yearly Returns </a:t>
            </a:r>
            <a:r>
              <a:rPr lang="en-US" sz="3027" dirty="0"/>
              <a:t>{0.5, 0.5} </a:t>
            </a:r>
          </a:p>
          <a:p>
            <a:pPr>
              <a:buNone/>
            </a:pPr>
            <a:r>
              <a:rPr lang="en-US" sz="3027" dirty="0"/>
              <a:t>	= {(1 + 0.5)*(1 + 0.5)}^(1/2) -1 = 0.5</a:t>
            </a:r>
          </a:p>
          <a:p>
            <a:pPr>
              <a:buNone/>
            </a:pPr>
            <a:endParaRPr lang="en-US" sz="941" dirty="0"/>
          </a:p>
          <a:p>
            <a:pPr>
              <a:buNone/>
            </a:pPr>
            <a:r>
              <a:rPr lang="en-US" sz="3027" b="1" dirty="0"/>
              <a:t>Weighted </a:t>
            </a:r>
            <a:r>
              <a:rPr lang="en-US" sz="3027" dirty="0"/>
              <a:t>Average of {0.5, 0.5} </a:t>
            </a:r>
          </a:p>
          <a:p>
            <a:pPr>
              <a:buNone/>
            </a:pPr>
            <a:r>
              <a:rPr lang="en-US" sz="3027" dirty="0"/>
              <a:t>	= [(1/4)*0.5 + (3/4)*0.5] = 0.5</a:t>
            </a:r>
          </a:p>
          <a:p>
            <a:pPr>
              <a:buNone/>
            </a:pPr>
            <a:endParaRPr lang="en-US" sz="865" dirty="0"/>
          </a:p>
          <a:p>
            <a:pPr>
              <a:buNone/>
            </a:pPr>
            <a:r>
              <a:rPr lang="en-US" sz="3027" dirty="0"/>
              <a:t>Should be true for </a:t>
            </a:r>
            <a:r>
              <a:rPr lang="en-US" sz="3027" b="1" dirty="0"/>
              <a:t>ANY </a:t>
            </a:r>
            <a:r>
              <a:rPr lang="en-US" sz="3027" dirty="0"/>
              <a:t>kind of average:</a:t>
            </a:r>
          </a:p>
          <a:p>
            <a:pPr>
              <a:buNone/>
            </a:pPr>
            <a:r>
              <a:rPr lang="en-US" sz="3027" dirty="0" err="1"/>
              <a:t>F(x,x</a:t>
            </a:r>
            <a:r>
              <a:rPr lang="en-US" sz="3027" dirty="0"/>
              <a:t>,…</a:t>
            </a:r>
            <a:r>
              <a:rPr lang="en-US" sz="3027" dirty="0" err="1"/>
              <a:t>x</a:t>
            </a:r>
            <a:r>
              <a:rPr lang="en-US" sz="3027" dirty="0"/>
              <a:t>) = F(A,A,…A)  </a:t>
            </a:r>
            <a:r>
              <a:rPr lang="en-US" sz="3027" dirty="0" err="1">
                <a:sym typeface="Wingdings"/>
              </a:rPr>
              <a:t></a:t>
            </a:r>
            <a:r>
              <a:rPr lang="en-US" sz="3027" dirty="0">
                <a:sym typeface="Wingdings"/>
              </a:rPr>
              <a:t>  A = </a:t>
            </a:r>
            <a:r>
              <a:rPr lang="en-US" sz="3027" dirty="0" err="1">
                <a:sym typeface="Wingdings"/>
              </a:rPr>
              <a:t>x</a:t>
            </a:r>
            <a:r>
              <a:rPr lang="en-US" sz="3027" dirty="0">
                <a:sym typeface="Wingdings"/>
              </a:rPr>
              <a:t>.</a:t>
            </a:r>
            <a:endParaRPr lang="en-US" sz="3027" dirty="0"/>
          </a:p>
          <a:p>
            <a:pPr>
              <a:buNone/>
            </a:pPr>
            <a:endParaRPr lang="en-US" sz="3027" dirty="0"/>
          </a:p>
          <a:p>
            <a:pPr>
              <a:buNone/>
            </a:pPr>
            <a:endParaRPr lang="en-US" sz="3027" dirty="0"/>
          </a:p>
          <a:p>
            <a:pPr lvl="2">
              <a:buNone/>
            </a:pPr>
            <a:endParaRPr lang="en-US" dirty="0"/>
          </a:p>
          <a:p>
            <a:pPr lvl="1">
              <a:buNone/>
            </a:pPr>
            <a:endParaRPr lang="en-US" dirty="0"/>
          </a:p>
        </p:txBody>
      </p:sp>
      <p:sp>
        <p:nvSpPr>
          <p:cNvPr id="4" name="Footer Placeholder 3"/>
          <p:cNvSpPr>
            <a:spLocks noGrp="1"/>
          </p:cNvSpPr>
          <p:nvPr>
            <p:ph type="ftr" sz="quarter" idx="11"/>
          </p:nvPr>
        </p:nvSpPr>
        <p:spPr>
          <a:xfrm>
            <a:off x="457200" y="6356350"/>
            <a:ext cx="8229600" cy="365125"/>
          </a:xfrm>
        </p:spPr>
        <p:txBody>
          <a:bodyPr/>
          <a:lstStyle/>
          <a:p>
            <a:pPr algn="l"/>
            <a:r>
              <a:rPr lang="en-US" sz="1000"/>
              <a:t>A. Mirabelli, Opturo, For PMAR, 2012</a:t>
            </a:r>
            <a:endParaRPr lang="en-US" sz="1000"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9162"/>
          </a:xfrm>
        </p:spPr>
        <p:txBody>
          <a:bodyPr/>
          <a:lstStyle/>
          <a:p>
            <a:r>
              <a:rPr lang="en-US" b="1" dirty="0"/>
              <a:t>1. Expandability requirement</a:t>
            </a:r>
          </a:p>
        </p:txBody>
      </p:sp>
      <p:sp>
        <p:nvSpPr>
          <p:cNvPr id="3" name="Content Placeholder 2"/>
          <p:cNvSpPr>
            <a:spLocks noGrp="1"/>
          </p:cNvSpPr>
          <p:nvPr>
            <p:ph idx="1"/>
          </p:nvPr>
        </p:nvSpPr>
        <p:spPr>
          <a:xfrm>
            <a:off x="457199" y="1295400"/>
            <a:ext cx="8339667" cy="4830763"/>
          </a:xfrm>
        </p:spPr>
        <p:txBody>
          <a:bodyPr>
            <a:normAutofit lnSpcReduction="10000"/>
          </a:bodyPr>
          <a:lstStyle/>
          <a:p>
            <a:pPr>
              <a:buNone/>
            </a:pPr>
            <a:r>
              <a:rPr lang="en-US" dirty="0"/>
              <a:t>A list in the preserved property  </a:t>
            </a:r>
          </a:p>
          <a:p>
            <a:pPr>
              <a:buNone/>
            </a:pPr>
            <a:r>
              <a:rPr lang="en-US" dirty="0"/>
              <a:t>		can have </a:t>
            </a:r>
            <a:r>
              <a:rPr lang="en-US" b="1" dirty="0"/>
              <a:t>ANY number </a:t>
            </a:r>
            <a:r>
              <a:rPr lang="en-US" dirty="0"/>
              <a:t>of terms.</a:t>
            </a:r>
          </a:p>
          <a:p>
            <a:r>
              <a:rPr lang="en-US" b="1" dirty="0"/>
              <a:t>General</a:t>
            </a:r>
            <a:r>
              <a:rPr lang="en-US" dirty="0"/>
              <a:t>: F(X</a:t>
            </a:r>
            <a:r>
              <a:rPr lang="en-US" baseline="-25000" dirty="0"/>
              <a:t>1</a:t>
            </a:r>
            <a:r>
              <a:rPr lang="en-US" dirty="0"/>
              <a:t>, X</a:t>
            </a:r>
            <a:r>
              <a:rPr lang="en-US" baseline="-25000" dirty="0"/>
              <a:t>2</a:t>
            </a:r>
            <a:r>
              <a:rPr lang="en-US" dirty="0"/>
              <a:t>, …, </a:t>
            </a:r>
            <a:r>
              <a:rPr lang="en-US" dirty="0" err="1"/>
              <a:t>X</a:t>
            </a:r>
            <a:r>
              <a:rPr lang="en-US" baseline="-25000" dirty="0" err="1"/>
              <a:t>n</a:t>
            </a:r>
            <a:r>
              <a:rPr lang="en-US" dirty="0"/>
              <a:t>)</a:t>
            </a:r>
          </a:p>
          <a:p>
            <a:r>
              <a:rPr lang="en-US" b="1" dirty="0"/>
              <a:t>Arithmetic</a:t>
            </a:r>
            <a:r>
              <a:rPr lang="en-US" dirty="0"/>
              <a:t>:  X</a:t>
            </a:r>
            <a:r>
              <a:rPr lang="en-US" baseline="-25000" dirty="0"/>
              <a:t>1</a:t>
            </a:r>
            <a:r>
              <a:rPr lang="en-US" dirty="0"/>
              <a:t> + X</a:t>
            </a:r>
            <a:r>
              <a:rPr lang="en-US" baseline="-25000" dirty="0"/>
              <a:t>2</a:t>
            </a:r>
            <a:r>
              <a:rPr lang="en-US" dirty="0"/>
              <a:t> + … + </a:t>
            </a:r>
            <a:r>
              <a:rPr lang="en-US" dirty="0" err="1"/>
              <a:t>X</a:t>
            </a:r>
            <a:r>
              <a:rPr lang="en-US" baseline="-25000" dirty="0" err="1"/>
              <a:t>n</a:t>
            </a:r>
            <a:endParaRPr lang="en-US" baseline="-25000" dirty="0"/>
          </a:p>
          <a:p>
            <a:r>
              <a:rPr lang="en-US" b="1" dirty="0"/>
              <a:t>Geometric</a:t>
            </a:r>
            <a:r>
              <a:rPr lang="en-US" dirty="0"/>
              <a:t>:  X</a:t>
            </a:r>
            <a:r>
              <a:rPr lang="en-US" baseline="-25000" dirty="0"/>
              <a:t>1</a:t>
            </a:r>
            <a:r>
              <a:rPr lang="en-US" dirty="0"/>
              <a:t> * X</a:t>
            </a:r>
            <a:r>
              <a:rPr lang="en-US" baseline="-25000" dirty="0"/>
              <a:t>2</a:t>
            </a:r>
            <a:r>
              <a:rPr lang="en-US" dirty="0"/>
              <a:t> * … * </a:t>
            </a:r>
            <a:r>
              <a:rPr lang="en-US" dirty="0" err="1"/>
              <a:t>X</a:t>
            </a:r>
            <a:r>
              <a:rPr lang="en-US" baseline="-25000" dirty="0" err="1"/>
              <a:t>n</a:t>
            </a:r>
            <a:endParaRPr lang="en-US" baseline="-25000" dirty="0"/>
          </a:p>
          <a:p>
            <a:r>
              <a:rPr lang="en-US" b="1" dirty="0"/>
              <a:t>Annualization of Yearly Returns</a:t>
            </a:r>
            <a:r>
              <a:rPr lang="en-US" dirty="0"/>
              <a:t>:</a:t>
            </a:r>
          </a:p>
          <a:p>
            <a:pPr>
              <a:buNone/>
            </a:pPr>
            <a:r>
              <a:rPr lang="en-US" dirty="0"/>
              <a:t>			(1 + R</a:t>
            </a:r>
            <a:r>
              <a:rPr lang="en-US" baseline="-25000" dirty="0"/>
              <a:t>1</a:t>
            </a:r>
            <a:r>
              <a:rPr lang="en-US" dirty="0"/>
              <a:t>)*(1 + R</a:t>
            </a:r>
            <a:r>
              <a:rPr lang="en-US" baseline="-25000" dirty="0"/>
              <a:t>2</a:t>
            </a:r>
            <a:r>
              <a:rPr lang="en-US" dirty="0"/>
              <a:t>)*…*(1 + </a:t>
            </a:r>
            <a:r>
              <a:rPr lang="en-US" dirty="0" err="1"/>
              <a:t>R</a:t>
            </a:r>
            <a:r>
              <a:rPr lang="en-US" baseline="-25000" dirty="0" err="1"/>
              <a:t>n</a:t>
            </a:r>
            <a:r>
              <a:rPr lang="en-US" dirty="0"/>
              <a:t>) - 1</a:t>
            </a:r>
          </a:p>
          <a:p>
            <a:r>
              <a:rPr lang="en-US" b="1" dirty="0"/>
              <a:t>Weighted </a:t>
            </a:r>
            <a:r>
              <a:rPr lang="en-US" dirty="0"/>
              <a:t>Average: </a:t>
            </a:r>
          </a:p>
          <a:p>
            <a:pPr lvl="1">
              <a:buNone/>
            </a:pPr>
            <a:r>
              <a:rPr lang="en-US" dirty="0"/>
              <a:t>		W</a:t>
            </a:r>
            <a:r>
              <a:rPr lang="en-US" baseline="-25000" dirty="0"/>
              <a:t>1</a:t>
            </a:r>
            <a:r>
              <a:rPr lang="en-US" dirty="0"/>
              <a:t>*X</a:t>
            </a:r>
            <a:r>
              <a:rPr lang="en-US" baseline="-25000" dirty="0"/>
              <a:t>1</a:t>
            </a:r>
            <a:r>
              <a:rPr lang="en-US" dirty="0"/>
              <a:t> + W</a:t>
            </a:r>
            <a:r>
              <a:rPr lang="en-US" baseline="-25000" dirty="0"/>
              <a:t>2</a:t>
            </a:r>
            <a:r>
              <a:rPr lang="en-US" dirty="0"/>
              <a:t>*X</a:t>
            </a:r>
            <a:r>
              <a:rPr lang="en-US" baseline="-25000" dirty="0"/>
              <a:t>2</a:t>
            </a:r>
            <a:r>
              <a:rPr lang="en-US" dirty="0"/>
              <a:t>+ … + </a:t>
            </a:r>
            <a:r>
              <a:rPr lang="en-US" dirty="0" err="1"/>
              <a:t>W</a:t>
            </a:r>
            <a:r>
              <a:rPr lang="en-US" baseline="-25000" dirty="0" err="1"/>
              <a:t>n</a:t>
            </a:r>
            <a:r>
              <a:rPr lang="en-US" dirty="0"/>
              <a:t>*</a:t>
            </a:r>
            <a:r>
              <a:rPr lang="en-US" dirty="0" err="1"/>
              <a:t>X</a:t>
            </a:r>
            <a:r>
              <a:rPr lang="en-US" baseline="-25000" dirty="0" err="1"/>
              <a:t>n</a:t>
            </a:r>
            <a:r>
              <a:rPr lang="en-US" dirty="0"/>
              <a:t>.</a:t>
            </a:r>
          </a:p>
          <a:p>
            <a:endParaRPr lang="en-US" baseline="-25000"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9162"/>
          </a:xfrm>
        </p:spPr>
        <p:txBody>
          <a:bodyPr/>
          <a:lstStyle/>
          <a:p>
            <a:r>
              <a:rPr lang="en-US" b="1" dirty="0"/>
              <a:t>2. Symmetry requirement</a:t>
            </a:r>
          </a:p>
        </p:txBody>
      </p:sp>
      <p:sp>
        <p:nvSpPr>
          <p:cNvPr id="3" name="Content Placeholder 2"/>
          <p:cNvSpPr>
            <a:spLocks noGrp="1"/>
          </p:cNvSpPr>
          <p:nvPr>
            <p:ph idx="1"/>
          </p:nvPr>
        </p:nvSpPr>
        <p:spPr>
          <a:xfrm>
            <a:off x="457199" y="1295400"/>
            <a:ext cx="8339667" cy="4830763"/>
          </a:xfrm>
        </p:spPr>
        <p:txBody>
          <a:bodyPr>
            <a:normAutofit lnSpcReduction="10000"/>
          </a:bodyPr>
          <a:lstStyle/>
          <a:p>
            <a:pPr>
              <a:buNone/>
            </a:pPr>
            <a:r>
              <a:rPr lang="en-US" dirty="0"/>
              <a:t>The preserved property is </a:t>
            </a:r>
          </a:p>
          <a:p>
            <a:pPr>
              <a:buNone/>
            </a:pPr>
            <a:r>
              <a:rPr lang="en-US" dirty="0"/>
              <a:t>	</a:t>
            </a:r>
            <a:r>
              <a:rPr lang="en-US" b="1" dirty="0"/>
              <a:t>symmetric under permutation </a:t>
            </a:r>
            <a:r>
              <a:rPr lang="en-US" dirty="0"/>
              <a:t>of the list:</a:t>
            </a:r>
          </a:p>
          <a:p>
            <a:r>
              <a:rPr lang="en-US" b="1" dirty="0"/>
              <a:t>General</a:t>
            </a:r>
            <a:r>
              <a:rPr lang="en-US" dirty="0"/>
              <a:t>: F(X</a:t>
            </a:r>
            <a:r>
              <a:rPr lang="en-US" baseline="-25000" dirty="0"/>
              <a:t>1</a:t>
            </a:r>
            <a:r>
              <a:rPr lang="en-US" dirty="0"/>
              <a:t>, X</a:t>
            </a:r>
            <a:r>
              <a:rPr lang="en-US" baseline="-25000" dirty="0"/>
              <a:t>2</a:t>
            </a:r>
            <a:r>
              <a:rPr lang="en-US" dirty="0"/>
              <a:t>) = F(X</a:t>
            </a:r>
            <a:r>
              <a:rPr lang="en-US" baseline="-25000" dirty="0"/>
              <a:t>2</a:t>
            </a:r>
            <a:r>
              <a:rPr lang="en-US" dirty="0"/>
              <a:t>, X</a:t>
            </a:r>
            <a:r>
              <a:rPr lang="en-US" baseline="-25000" dirty="0"/>
              <a:t>1</a:t>
            </a:r>
            <a:r>
              <a:rPr lang="en-US" dirty="0"/>
              <a:t>) </a:t>
            </a:r>
          </a:p>
          <a:p>
            <a:r>
              <a:rPr lang="en-US" b="1" dirty="0"/>
              <a:t>Arithmetic</a:t>
            </a:r>
            <a:r>
              <a:rPr lang="en-US" dirty="0"/>
              <a:t>:  X</a:t>
            </a:r>
            <a:r>
              <a:rPr lang="en-US" baseline="-25000" dirty="0"/>
              <a:t>1</a:t>
            </a:r>
            <a:r>
              <a:rPr lang="en-US" dirty="0"/>
              <a:t> + X</a:t>
            </a:r>
            <a:r>
              <a:rPr lang="en-US" baseline="-25000" dirty="0"/>
              <a:t>2</a:t>
            </a:r>
            <a:r>
              <a:rPr lang="en-US" dirty="0"/>
              <a:t> = X</a:t>
            </a:r>
            <a:r>
              <a:rPr lang="en-US" baseline="-25000" dirty="0"/>
              <a:t>2</a:t>
            </a:r>
            <a:r>
              <a:rPr lang="en-US" dirty="0"/>
              <a:t> + X</a:t>
            </a:r>
            <a:r>
              <a:rPr lang="en-US" baseline="-25000" dirty="0"/>
              <a:t>1</a:t>
            </a:r>
            <a:r>
              <a:rPr lang="en-US" dirty="0"/>
              <a:t> </a:t>
            </a:r>
            <a:endParaRPr lang="en-US" baseline="-25000" dirty="0"/>
          </a:p>
          <a:p>
            <a:r>
              <a:rPr lang="en-US" b="1" dirty="0"/>
              <a:t>Geometric</a:t>
            </a:r>
            <a:r>
              <a:rPr lang="en-US" dirty="0"/>
              <a:t>:  X</a:t>
            </a:r>
            <a:r>
              <a:rPr lang="en-US" baseline="-25000" dirty="0"/>
              <a:t>1</a:t>
            </a:r>
            <a:r>
              <a:rPr lang="en-US" dirty="0"/>
              <a:t> * X</a:t>
            </a:r>
            <a:r>
              <a:rPr lang="en-US" baseline="-25000" dirty="0"/>
              <a:t>2</a:t>
            </a:r>
            <a:r>
              <a:rPr lang="en-US" dirty="0"/>
              <a:t> = X</a:t>
            </a:r>
            <a:r>
              <a:rPr lang="en-US" baseline="-25000" dirty="0"/>
              <a:t>2</a:t>
            </a:r>
            <a:r>
              <a:rPr lang="en-US" dirty="0"/>
              <a:t> * X</a:t>
            </a:r>
            <a:r>
              <a:rPr lang="en-US" baseline="-25000" dirty="0"/>
              <a:t>1</a:t>
            </a:r>
            <a:r>
              <a:rPr lang="en-US" dirty="0"/>
              <a:t> </a:t>
            </a:r>
            <a:endParaRPr lang="en-US" baseline="-25000" dirty="0"/>
          </a:p>
          <a:p>
            <a:r>
              <a:rPr lang="en-US" b="1" dirty="0"/>
              <a:t>Annualization of Yearly Returns</a:t>
            </a:r>
            <a:r>
              <a:rPr lang="en-US" dirty="0"/>
              <a:t>:</a:t>
            </a:r>
          </a:p>
          <a:p>
            <a:pPr>
              <a:buNone/>
            </a:pPr>
            <a:r>
              <a:rPr lang="en-US" dirty="0"/>
              <a:t>			(1 + R</a:t>
            </a:r>
            <a:r>
              <a:rPr lang="en-US" baseline="-25000" dirty="0"/>
              <a:t>1</a:t>
            </a:r>
            <a:r>
              <a:rPr lang="en-US" dirty="0"/>
              <a:t>)*(1 + R</a:t>
            </a:r>
            <a:r>
              <a:rPr lang="en-US" baseline="-25000" dirty="0"/>
              <a:t>2</a:t>
            </a:r>
            <a:r>
              <a:rPr lang="en-US" dirty="0"/>
              <a:t>) – 1 = (1 + R</a:t>
            </a:r>
            <a:r>
              <a:rPr lang="en-US" baseline="-25000" dirty="0"/>
              <a:t>2</a:t>
            </a:r>
            <a:r>
              <a:rPr lang="en-US" dirty="0"/>
              <a:t>)*(1 + R</a:t>
            </a:r>
            <a:r>
              <a:rPr lang="en-US" baseline="-25000" dirty="0"/>
              <a:t>1</a:t>
            </a:r>
            <a:r>
              <a:rPr lang="en-US" dirty="0"/>
              <a:t>) – 1 </a:t>
            </a:r>
          </a:p>
          <a:p>
            <a:r>
              <a:rPr lang="en-US" b="1" dirty="0"/>
              <a:t>Weighted </a:t>
            </a:r>
            <a:r>
              <a:rPr lang="en-US" dirty="0"/>
              <a:t>Average: </a:t>
            </a:r>
          </a:p>
          <a:p>
            <a:pPr lvl="1">
              <a:buNone/>
            </a:pPr>
            <a:r>
              <a:rPr lang="en-US" dirty="0"/>
              <a:t>		W</a:t>
            </a:r>
            <a:r>
              <a:rPr lang="en-US" baseline="-25000" dirty="0"/>
              <a:t>1</a:t>
            </a:r>
            <a:r>
              <a:rPr lang="en-US" dirty="0"/>
              <a:t>*X</a:t>
            </a:r>
            <a:r>
              <a:rPr lang="en-US" baseline="-25000" dirty="0"/>
              <a:t>1</a:t>
            </a:r>
            <a:r>
              <a:rPr lang="en-US" dirty="0"/>
              <a:t> + W</a:t>
            </a:r>
            <a:r>
              <a:rPr lang="en-US" baseline="-25000" dirty="0"/>
              <a:t>2</a:t>
            </a:r>
            <a:r>
              <a:rPr lang="en-US" dirty="0"/>
              <a:t>*X</a:t>
            </a:r>
            <a:r>
              <a:rPr lang="en-US" baseline="-25000" dirty="0"/>
              <a:t>2</a:t>
            </a:r>
            <a:r>
              <a:rPr lang="en-US" dirty="0"/>
              <a:t> = </a:t>
            </a:r>
            <a:r>
              <a:rPr lang="en-US" b="1" dirty="0"/>
              <a:t>W</a:t>
            </a:r>
            <a:r>
              <a:rPr lang="en-US" b="1" baseline="-25000" dirty="0"/>
              <a:t>2</a:t>
            </a:r>
            <a:r>
              <a:rPr lang="en-US" dirty="0"/>
              <a:t>*X</a:t>
            </a:r>
            <a:r>
              <a:rPr lang="en-US" baseline="-25000" dirty="0"/>
              <a:t>2</a:t>
            </a:r>
            <a:r>
              <a:rPr lang="en-US" dirty="0"/>
              <a:t> + </a:t>
            </a:r>
            <a:r>
              <a:rPr lang="en-US" b="1" dirty="0"/>
              <a:t>W</a:t>
            </a:r>
            <a:r>
              <a:rPr lang="en-US" b="1" baseline="-25000" dirty="0"/>
              <a:t>1</a:t>
            </a:r>
            <a:r>
              <a:rPr lang="en-US" dirty="0"/>
              <a:t>*X</a:t>
            </a:r>
            <a:r>
              <a:rPr lang="en-US" baseline="-25000" dirty="0"/>
              <a:t>1</a:t>
            </a:r>
            <a:r>
              <a:rPr lang="en-US" dirty="0"/>
              <a:t> .</a:t>
            </a:r>
          </a:p>
          <a:p>
            <a:endParaRPr lang="en-US" baseline="-25000"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19162"/>
          </a:xfrm>
        </p:spPr>
        <p:txBody>
          <a:bodyPr/>
          <a:lstStyle/>
          <a:p>
            <a:r>
              <a:rPr lang="en-US" b="1" dirty="0"/>
              <a:t>3. Range requirement</a:t>
            </a:r>
          </a:p>
        </p:txBody>
      </p:sp>
      <p:sp>
        <p:nvSpPr>
          <p:cNvPr id="3" name="Content Placeholder 2"/>
          <p:cNvSpPr>
            <a:spLocks noGrp="1"/>
          </p:cNvSpPr>
          <p:nvPr>
            <p:ph idx="1"/>
          </p:nvPr>
        </p:nvSpPr>
        <p:spPr>
          <a:xfrm>
            <a:off x="457199" y="1295400"/>
            <a:ext cx="8339667" cy="4830763"/>
          </a:xfrm>
        </p:spPr>
        <p:txBody>
          <a:bodyPr>
            <a:normAutofit/>
          </a:bodyPr>
          <a:lstStyle/>
          <a:p>
            <a:pPr>
              <a:buNone/>
            </a:pPr>
            <a:r>
              <a:rPr lang="en-US" sz="3600" dirty="0"/>
              <a:t>The average is </a:t>
            </a:r>
            <a:r>
              <a:rPr lang="en-US" sz="3600" b="1" dirty="0"/>
              <a:t>within the range </a:t>
            </a:r>
            <a:r>
              <a:rPr lang="en-US" sz="3600" dirty="0"/>
              <a:t>of the list:</a:t>
            </a:r>
          </a:p>
          <a:p>
            <a:pPr>
              <a:buNone/>
            </a:pPr>
            <a:endParaRPr lang="en-US" sz="3600" dirty="0"/>
          </a:p>
          <a:p>
            <a:pPr algn="ctr">
              <a:buNone/>
            </a:pPr>
            <a:r>
              <a:rPr lang="en-US" sz="5400" b="1" dirty="0"/>
              <a:t>Min { X</a:t>
            </a:r>
            <a:r>
              <a:rPr lang="en-US" sz="5400" b="1" baseline="-25000" dirty="0"/>
              <a:t>i</a:t>
            </a:r>
            <a:r>
              <a:rPr lang="en-US" sz="5400" b="1" dirty="0"/>
              <a:t> } ≤ A ≤ Max { X</a:t>
            </a:r>
            <a:r>
              <a:rPr lang="en-US" sz="5400" b="1" baseline="-25000" dirty="0"/>
              <a:t>i </a:t>
            </a:r>
            <a:r>
              <a:rPr lang="en-US" sz="5400" b="1" dirty="0"/>
              <a:t>}</a:t>
            </a:r>
          </a:p>
          <a:p>
            <a:pPr>
              <a:buNone/>
            </a:pPr>
            <a:endParaRPr lang="en-US" sz="3600" b="1" dirty="0"/>
          </a:p>
          <a:p>
            <a:pPr>
              <a:buNone/>
            </a:pPr>
            <a:endParaRPr lang="en-US" sz="3600" b="1" dirty="0"/>
          </a:p>
          <a:p>
            <a:pPr>
              <a:buNone/>
            </a:pPr>
            <a:r>
              <a:rPr lang="en-US" sz="3600" b="1" dirty="0"/>
              <a:t>See ALL the original examples. </a:t>
            </a:r>
            <a:endParaRPr lang="en-US" sz="3600" dirty="0"/>
          </a:p>
          <a:p>
            <a:pPr>
              <a:buNone/>
            </a:pPr>
            <a:endParaRPr lang="en-US" sz="3600" baseline="-25000"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3029"/>
          </a:xfrm>
        </p:spPr>
        <p:txBody>
          <a:bodyPr/>
          <a:lstStyle/>
          <a:p>
            <a:r>
              <a:rPr lang="en-US" b="1" dirty="0"/>
              <a:t>Commonality</a:t>
            </a:r>
          </a:p>
        </p:txBody>
      </p:sp>
      <p:sp>
        <p:nvSpPr>
          <p:cNvPr id="3" name="Content Placeholder 2"/>
          <p:cNvSpPr>
            <a:spLocks noGrp="1"/>
          </p:cNvSpPr>
          <p:nvPr>
            <p:ph idx="1"/>
          </p:nvPr>
        </p:nvSpPr>
        <p:spPr>
          <a:xfrm>
            <a:off x="457200" y="1371600"/>
            <a:ext cx="8229600" cy="4754563"/>
          </a:xfrm>
        </p:spPr>
        <p:txBody>
          <a:bodyPr>
            <a:normAutofit fontScale="92500" lnSpcReduction="20000"/>
          </a:bodyPr>
          <a:lstStyle/>
          <a:p>
            <a:pPr>
              <a:buNone/>
            </a:pPr>
            <a:r>
              <a:rPr lang="en-US" sz="3294" b="1" dirty="0"/>
              <a:t>Arithmetic </a:t>
            </a:r>
            <a:r>
              <a:rPr lang="en-US" sz="3294" dirty="0"/>
              <a:t>Average of {0.2, 0.8} </a:t>
            </a:r>
          </a:p>
          <a:p>
            <a:pPr>
              <a:buNone/>
            </a:pPr>
            <a:r>
              <a:rPr lang="en-US" sz="3294" dirty="0"/>
              <a:t>	= (0.2 + 0.8)/2 = 0.5</a:t>
            </a:r>
          </a:p>
          <a:p>
            <a:pPr>
              <a:buNone/>
            </a:pPr>
            <a:endParaRPr lang="en-US" sz="865" dirty="0"/>
          </a:p>
          <a:p>
            <a:pPr>
              <a:buNone/>
            </a:pPr>
            <a:r>
              <a:rPr lang="en-US" sz="3294" b="1" dirty="0"/>
              <a:t>Geometric </a:t>
            </a:r>
            <a:r>
              <a:rPr lang="en-US" sz="3294" dirty="0"/>
              <a:t>Average of {0.2, 0.8} </a:t>
            </a:r>
          </a:p>
          <a:p>
            <a:pPr>
              <a:buNone/>
            </a:pPr>
            <a:r>
              <a:rPr lang="en-US" sz="3294" dirty="0"/>
              <a:t>	= (0.2 * 0.8)^(1/2) = 0.4</a:t>
            </a:r>
          </a:p>
          <a:p>
            <a:pPr>
              <a:buNone/>
            </a:pPr>
            <a:endParaRPr lang="en-US" sz="865" dirty="0"/>
          </a:p>
          <a:p>
            <a:pPr>
              <a:buNone/>
            </a:pPr>
            <a:r>
              <a:rPr lang="en-US" sz="3294" b="1" dirty="0"/>
              <a:t>Annualization of Yearly Returns </a:t>
            </a:r>
            <a:r>
              <a:rPr lang="en-US" sz="3294" dirty="0"/>
              <a:t>{0.2, 0.8} </a:t>
            </a:r>
          </a:p>
          <a:p>
            <a:pPr>
              <a:buNone/>
            </a:pPr>
            <a:r>
              <a:rPr lang="en-US" sz="3294" dirty="0"/>
              <a:t>	= {(1 + 0.2)*(1 + 0.8)}^(1/2) -1 = 0.47</a:t>
            </a:r>
          </a:p>
          <a:p>
            <a:pPr>
              <a:buNone/>
            </a:pPr>
            <a:endParaRPr lang="en-US" sz="941" dirty="0"/>
          </a:p>
          <a:p>
            <a:pPr>
              <a:buNone/>
            </a:pPr>
            <a:r>
              <a:rPr lang="en-US" sz="3027" b="1" dirty="0"/>
              <a:t>Weighted </a:t>
            </a:r>
            <a:r>
              <a:rPr lang="en-US" sz="3027" dirty="0"/>
              <a:t>Average of {0.2, 0.8} </a:t>
            </a:r>
          </a:p>
          <a:p>
            <a:pPr>
              <a:buNone/>
            </a:pPr>
            <a:r>
              <a:rPr lang="en-US" sz="3027" dirty="0"/>
              <a:t>	= [(1/4)*0.2 + (3/4)*0.8] = 0.45</a:t>
            </a:r>
          </a:p>
          <a:p>
            <a:pPr>
              <a:buNone/>
            </a:pPr>
            <a:r>
              <a:rPr lang="en-US" sz="3027" dirty="0"/>
              <a:t>	where (1/4) + (3/4) = 1.</a:t>
            </a:r>
          </a:p>
        </p:txBody>
      </p:sp>
      <p:sp>
        <p:nvSpPr>
          <p:cNvPr id="4" name="Footer Placeholder 3"/>
          <p:cNvSpPr>
            <a:spLocks noGrp="1"/>
          </p:cNvSpPr>
          <p:nvPr>
            <p:ph type="ftr" sz="quarter" idx="11"/>
          </p:nvPr>
        </p:nvSpPr>
        <p:spPr>
          <a:xfrm>
            <a:off x="457200" y="6356350"/>
            <a:ext cx="8229600" cy="365125"/>
          </a:xfrm>
        </p:spPr>
        <p:txBody>
          <a:bodyPr/>
          <a:lstStyle/>
          <a:p>
            <a:pPr algn="l"/>
            <a:r>
              <a:rPr lang="en-US" sz="1000"/>
              <a:t>A. Mirabelli, Opturo, For PMAR, 2012</a:t>
            </a:r>
            <a:endParaRPr lang="en-US" sz="1000" dirty="0"/>
          </a:p>
        </p:txBody>
      </p:sp>
      <p:sp>
        <p:nvSpPr>
          <p:cNvPr id="6" name="Slide Number Placeholder 5"/>
          <p:cNvSpPr>
            <a:spLocks noGrp="1"/>
          </p:cNvSpPr>
          <p:nvPr>
            <p:ph type="sldNum" sz="quarter" idx="12"/>
          </p:nvPr>
        </p:nvSpPr>
        <p:spPr/>
        <p:txBody>
          <a:bodyPr/>
          <a:lstStyle/>
          <a:p>
            <a:fld id="{D98C01C1-3DC8-0946-AF29-04FF38D412AD}"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3762"/>
          </a:xfrm>
        </p:spPr>
        <p:txBody>
          <a:bodyPr>
            <a:normAutofit/>
          </a:bodyPr>
          <a:lstStyle/>
          <a:p>
            <a:r>
              <a:rPr lang="en-US" dirty="0"/>
              <a:t>Negative Weights</a:t>
            </a:r>
          </a:p>
        </p:txBody>
      </p:sp>
      <p:sp>
        <p:nvSpPr>
          <p:cNvPr id="3" name="Content Placeholder 2"/>
          <p:cNvSpPr>
            <a:spLocks noGrp="1"/>
          </p:cNvSpPr>
          <p:nvPr>
            <p:ph idx="1"/>
          </p:nvPr>
        </p:nvSpPr>
        <p:spPr>
          <a:xfrm>
            <a:off x="457200" y="1329268"/>
            <a:ext cx="8356600" cy="4796896"/>
          </a:xfrm>
        </p:spPr>
        <p:txBody>
          <a:bodyPr>
            <a:normAutofit fontScale="85000" lnSpcReduction="20000"/>
          </a:bodyPr>
          <a:lstStyle/>
          <a:p>
            <a:pPr>
              <a:buNone/>
            </a:pPr>
            <a:r>
              <a:rPr lang="en-US" dirty="0">
                <a:solidFill>
                  <a:srgbClr val="FF0000"/>
                </a:solidFill>
              </a:rPr>
              <a:t>PROBLEM</a:t>
            </a:r>
            <a:r>
              <a:rPr lang="en-US" dirty="0"/>
              <a:t>:</a:t>
            </a:r>
          </a:p>
          <a:p>
            <a:pPr>
              <a:buNone/>
            </a:pPr>
            <a:r>
              <a:rPr lang="en-US" dirty="0"/>
              <a:t>(7/4) * 0.2 + (-3/4)* 0.8 = </a:t>
            </a:r>
            <a:r>
              <a:rPr lang="en-US" sz="4000" b="1" dirty="0"/>
              <a:t>-</a:t>
            </a:r>
            <a:r>
              <a:rPr lang="en-US" dirty="0"/>
              <a:t>0.25.</a:t>
            </a:r>
          </a:p>
          <a:p>
            <a:pPr>
              <a:buNone/>
            </a:pPr>
            <a:endParaRPr lang="en-US" dirty="0"/>
          </a:p>
          <a:p>
            <a:pPr>
              <a:buNone/>
            </a:pPr>
            <a:r>
              <a:rPr lang="en-US" dirty="0"/>
              <a:t>Have: (7/4) + (-3/4) = 1</a:t>
            </a:r>
          </a:p>
          <a:p>
            <a:pPr>
              <a:buNone/>
            </a:pPr>
            <a:r>
              <a:rPr lang="en-US" dirty="0"/>
              <a:t>But </a:t>
            </a:r>
            <a:r>
              <a:rPr lang="en-US" sz="4000" b="1" dirty="0"/>
              <a:t>-</a:t>
            </a:r>
            <a:r>
              <a:rPr lang="en-US" dirty="0"/>
              <a:t>0.25 is outside the range of 0.2 to 0.8.</a:t>
            </a:r>
          </a:p>
          <a:p>
            <a:pPr>
              <a:buNone/>
            </a:pPr>
            <a:endParaRPr lang="en-US" dirty="0"/>
          </a:p>
          <a:p>
            <a:pPr>
              <a:buNone/>
            </a:pPr>
            <a:r>
              <a:rPr lang="en-US" dirty="0"/>
              <a:t>Negative weights can countermand the Range restriction.</a:t>
            </a:r>
          </a:p>
          <a:p>
            <a:pPr>
              <a:buNone/>
            </a:pPr>
            <a:r>
              <a:rPr lang="en-US" dirty="0"/>
              <a:t>The weighted average of all properties of Shorts need to be addressed by models other than those that assign them negative weights in order to have any intuitively meaningful weighted average.</a:t>
            </a:r>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Arithmetic Difference of Return</a:t>
            </a:r>
            <a:endParaRPr lang="en-US" dirty="0"/>
          </a:p>
        </p:txBody>
      </p:sp>
      <p:sp>
        <p:nvSpPr>
          <p:cNvPr id="3" name="Content Placeholder 2"/>
          <p:cNvSpPr>
            <a:spLocks noGrp="1"/>
          </p:cNvSpPr>
          <p:nvPr>
            <p:ph idx="1"/>
          </p:nvPr>
        </p:nvSpPr>
        <p:spPr/>
        <p:txBody>
          <a:bodyPr/>
          <a:lstStyle/>
          <a:p>
            <a:pPr>
              <a:buNone/>
            </a:pPr>
            <a:r>
              <a:rPr lang="en-US" dirty="0">
                <a:latin typeface="Symbol" charset="2"/>
                <a:cs typeface="Symbol" charset="2"/>
              </a:rPr>
              <a:t>D</a:t>
            </a:r>
            <a:r>
              <a:rPr lang="en-US" baseline="30000" dirty="0"/>
              <a:t>a</a:t>
            </a:r>
            <a:r>
              <a:rPr lang="en-US" baseline="-25000" dirty="0"/>
              <a:t>t</a:t>
            </a:r>
            <a:r>
              <a:rPr lang="en-US" dirty="0"/>
              <a:t> </a:t>
            </a:r>
            <a:r>
              <a:rPr lang="en-US" dirty="0" err="1">
                <a:sym typeface="Symbol"/>
              </a:rPr>
              <a:t></a:t>
            </a:r>
            <a:r>
              <a:rPr lang="en-US" dirty="0"/>
              <a:t>  </a:t>
            </a:r>
            <a:r>
              <a:rPr lang="en-US" dirty="0" err="1"/>
              <a:t>R</a:t>
            </a:r>
            <a:r>
              <a:rPr lang="en-US" baseline="30000" dirty="0" err="1"/>
              <a:t>P</a:t>
            </a:r>
            <a:r>
              <a:rPr lang="en-US" baseline="-25000" dirty="0" err="1"/>
              <a:t>t</a:t>
            </a:r>
            <a:r>
              <a:rPr lang="en-US" dirty="0"/>
              <a:t> – R</a:t>
            </a:r>
            <a:r>
              <a:rPr lang="en-US" baseline="30000" dirty="0"/>
              <a:t>B</a:t>
            </a:r>
            <a:r>
              <a:rPr lang="en-US" baseline="-25000" dirty="0"/>
              <a:t>t</a:t>
            </a:r>
            <a:r>
              <a:rPr lang="en-US" dirty="0"/>
              <a:t>.</a:t>
            </a:r>
          </a:p>
          <a:p>
            <a:pPr>
              <a:buNone/>
            </a:pPr>
            <a:endParaRPr lang="en-US" dirty="0"/>
          </a:p>
          <a:p>
            <a:pPr>
              <a:buNone/>
            </a:pPr>
            <a:r>
              <a:rPr lang="en-US" dirty="0"/>
              <a:t>How is this property annualized?</a:t>
            </a:r>
          </a:p>
          <a:p>
            <a:pPr>
              <a:buNone/>
            </a:pPr>
            <a:endParaRPr lang="en-US" dirty="0"/>
          </a:p>
          <a:p>
            <a:pPr>
              <a:buNone/>
            </a:pPr>
            <a:r>
              <a:rPr lang="en-US" dirty="0"/>
              <a:t>Here, will only consider </a:t>
            </a:r>
          </a:p>
          <a:p>
            <a:pPr>
              <a:buNone/>
            </a:pPr>
            <a:r>
              <a:rPr lang="en-US" dirty="0"/>
              <a:t>		sub-periods of whole years.</a:t>
            </a:r>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82316"/>
          </a:xfrm>
        </p:spPr>
        <p:txBody>
          <a:bodyPr>
            <a:normAutofit/>
          </a:bodyPr>
          <a:lstStyle/>
          <a:p>
            <a:r>
              <a:rPr lang="en-US" sz="4000" b="1" dirty="0"/>
              <a:t>Ex. Ann of an Arith Diff. </a:t>
            </a:r>
            <a:r>
              <a:rPr lang="en-US" sz="4000" b="1" dirty="0">
                <a:solidFill>
                  <a:srgbClr val="FF0000"/>
                </a:solidFill>
              </a:rPr>
              <a:t>A Problem!</a:t>
            </a:r>
          </a:p>
        </p:txBody>
      </p:sp>
      <p:sp>
        <p:nvSpPr>
          <p:cNvPr id="3" name="Content Placeholder 2"/>
          <p:cNvSpPr>
            <a:spLocks noGrp="1"/>
          </p:cNvSpPr>
          <p:nvPr>
            <p:ph idx="1"/>
          </p:nvPr>
        </p:nvSpPr>
        <p:spPr>
          <a:xfrm>
            <a:off x="457200" y="1330933"/>
            <a:ext cx="8084449" cy="4795230"/>
          </a:xfrm>
        </p:spPr>
        <p:txBody>
          <a:bodyPr>
            <a:normAutofit/>
          </a:bodyPr>
          <a:lstStyle/>
          <a:p>
            <a:pPr>
              <a:buNone/>
            </a:pPr>
            <a:r>
              <a:rPr lang="en-US" sz="1400" dirty="0"/>
              <a:t>        t</a:t>
            </a:r>
            <a:r>
              <a:rPr lang="en-US" sz="1400" baseline="-25000" dirty="0"/>
              <a:t>1</a:t>
            </a:r>
            <a:r>
              <a:rPr lang="en-US" sz="1400" dirty="0"/>
              <a:t> = 1 yr	         t</a:t>
            </a:r>
            <a:r>
              <a:rPr lang="en-US" sz="1400" baseline="-25000" dirty="0"/>
              <a:t>2</a:t>
            </a:r>
            <a:r>
              <a:rPr lang="en-US" sz="1400" dirty="0"/>
              <a:t> = 1yr	         			T = t</a:t>
            </a:r>
            <a:r>
              <a:rPr lang="en-US" sz="1400" baseline="-25000" dirty="0"/>
              <a:t>1</a:t>
            </a:r>
            <a:r>
              <a:rPr lang="en-US" sz="1400" dirty="0"/>
              <a:t> + t</a:t>
            </a:r>
            <a:r>
              <a:rPr lang="en-US" sz="1400" baseline="-25000" dirty="0"/>
              <a:t>2</a:t>
            </a:r>
            <a:r>
              <a:rPr lang="en-US" sz="1400" dirty="0"/>
              <a:t> = 2 yr.</a:t>
            </a:r>
          </a:p>
          <a:p>
            <a:pPr>
              <a:buNone/>
            </a:pPr>
            <a:r>
              <a:rPr lang="en-US" sz="1400" dirty="0"/>
              <a:t>    |---------------|----------------|</a:t>
            </a:r>
          </a:p>
          <a:p>
            <a:pPr>
              <a:buNone/>
            </a:pPr>
            <a:r>
              <a:rPr lang="en-US" sz="1400" dirty="0"/>
              <a:t>      R</a:t>
            </a:r>
            <a:r>
              <a:rPr lang="en-US" sz="1400" baseline="30000" dirty="0"/>
              <a:t>P</a:t>
            </a:r>
            <a:r>
              <a:rPr lang="en-US" sz="1400" baseline="-25000" dirty="0"/>
              <a:t>1</a:t>
            </a:r>
            <a:r>
              <a:rPr lang="en-US" sz="1400" dirty="0"/>
              <a:t> = 1/2          R</a:t>
            </a:r>
            <a:r>
              <a:rPr lang="en-US" sz="1400" baseline="30000" dirty="0"/>
              <a:t>P</a:t>
            </a:r>
            <a:r>
              <a:rPr lang="en-US" sz="1400" baseline="-25000" dirty="0"/>
              <a:t>2</a:t>
            </a:r>
            <a:r>
              <a:rPr lang="en-US" sz="1400" dirty="0"/>
              <a:t>  =  0           </a:t>
            </a:r>
          </a:p>
          <a:p>
            <a:pPr>
              <a:buNone/>
            </a:pPr>
            <a:r>
              <a:rPr lang="en-US" sz="1400" dirty="0"/>
              <a:t>      R</a:t>
            </a:r>
            <a:r>
              <a:rPr lang="en-US" sz="1400" baseline="30000" dirty="0"/>
              <a:t>B</a:t>
            </a:r>
            <a:r>
              <a:rPr lang="en-US" sz="1400" baseline="-25000" dirty="0"/>
              <a:t>1</a:t>
            </a:r>
            <a:r>
              <a:rPr lang="en-US" sz="1400" dirty="0"/>
              <a:t> = 0              R</a:t>
            </a:r>
            <a:r>
              <a:rPr lang="en-US" sz="1400" baseline="30000" dirty="0"/>
              <a:t>B</a:t>
            </a:r>
            <a:r>
              <a:rPr lang="en-US" sz="1400" baseline="-25000" dirty="0"/>
              <a:t>2</a:t>
            </a:r>
            <a:r>
              <a:rPr lang="en-US" sz="1400" dirty="0"/>
              <a:t> = -1/2           </a:t>
            </a:r>
          </a:p>
          <a:p>
            <a:pPr>
              <a:buNone/>
            </a:pPr>
            <a:r>
              <a:rPr lang="en-US" sz="1400" dirty="0"/>
              <a:t>      </a:t>
            </a:r>
            <a:r>
              <a:rPr lang="en-US" sz="1400" dirty="0">
                <a:latin typeface="Symbol" charset="2"/>
                <a:cs typeface="Symbol" charset="2"/>
              </a:rPr>
              <a:t>D</a:t>
            </a:r>
            <a:r>
              <a:rPr lang="en-US" sz="1400" baseline="30000" dirty="0"/>
              <a:t>a</a:t>
            </a:r>
            <a:r>
              <a:rPr lang="en-US" sz="1400" baseline="-25000" dirty="0"/>
              <a:t>1</a:t>
            </a:r>
            <a:r>
              <a:rPr lang="en-US" sz="1400" dirty="0"/>
              <a:t> = 1/2          </a:t>
            </a:r>
            <a:r>
              <a:rPr lang="en-US" sz="1400" dirty="0">
                <a:latin typeface="Symbol" charset="2"/>
                <a:cs typeface="Symbol" charset="2"/>
              </a:rPr>
              <a:t>D</a:t>
            </a:r>
            <a:r>
              <a:rPr lang="en-US" sz="1400" baseline="30000" dirty="0"/>
              <a:t>a</a:t>
            </a:r>
            <a:r>
              <a:rPr lang="en-US" sz="1400" baseline="-25000" dirty="0"/>
              <a:t>2</a:t>
            </a:r>
            <a:r>
              <a:rPr lang="en-US" sz="1400" dirty="0"/>
              <a:t> =  1/2			</a:t>
            </a:r>
            <a:r>
              <a:rPr lang="en-US" sz="1400" dirty="0">
                <a:latin typeface="Symbol" charset="2"/>
                <a:cs typeface="Symbol" charset="2"/>
              </a:rPr>
              <a:t>D</a:t>
            </a:r>
            <a:r>
              <a:rPr lang="en-US" sz="1400" baseline="30000" dirty="0"/>
              <a:t>a</a:t>
            </a:r>
            <a:r>
              <a:rPr lang="en-US" sz="1400" baseline="-25000" dirty="0"/>
              <a:t>t</a:t>
            </a:r>
            <a:r>
              <a:rPr lang="en-US" sz="1400" dirty="0"/>
              <a:t> = R</a:t>
            </a:r>
            <a:r>
              <a:rPr lang="en-US" sz="1400" baseline="30000" dirty="0"/>
              <a:t>P</a:t>
            </a:r>
            <a:r>
              <a:rPr lang="en-US" sz="1400" baseline="-25000" dirty="0"/>
              <a:t>t</a:t>
            </a:r>
            <a:r>
              <a:rPr lang="en-US" sz="1400" dirty="0"/>
              <a:t> – R</a:t>
            </a:r>
            <a:r>
              <a:rPr lang="en-US" sz="1400" baseline="30000" dirty="0"/>
              <a:t>B</a:t>
            </a:r>
            <a:r>
              <a:rPr lang="en-US" sz="1400" baseline="-25000" dirty="0"/>
              <a:t>t</a:t>
            </a:r>
            <a:r>
              <a:rPr lang="en-US" sz="1400" dirty="0"/>
              <a:t>.</a:t>
            </a:r>
          </a:p>
          <a:p>
            <a:pPr>
              <a:buNone/>
            </a:pPr>
            <a:endParaRPr lang="en-US" sz="1400" dirty="0"/>
          </a:p>
          <a:p>
            <a:pPr>
              <a:buNone/>
            </a:pPr>
            <a:r>
              <a:rPr lang="en-US" sz="1400" dirty="0">
                <a:latin typeface="Symbol" charset="2"/>
                <a:cs typeface="Symbol" charset="2"/>
              </a:rPr>
              <a:t>D</a:t>
            </a:r>
            <a:r>
              <a:rPr lang="en-US" sz="1400" baseline="30000" dirty="0"/>
              <a:t>a</a:t>
            </a:r>
            <a:r>
              <a:rPr lang="en-US" sz="1400" baseline="-25000" dirty="0"/>
              <a:t>A</a:t>
            </a:r>
            <a:r>
              <a:rPr lang="en-US" sz="1400" dirty="0"/>
              <a:t> </a:t>
            </a:r>
            <a:r>
              <a:rPr lang="en-US" sz="1400" dirty="0">
                <a:sym typeface="Symbol"/>
              </a:rPr>
              <a:t></a:t>
            </a:r>
            <a:r>
              <a:rPr lang="en-US" sz="1400" dirty="0"/>
              <a:t> Ann{</a:t>
            </a:r>
            <a:r>
              <a:rPr lang="en-US" sz="1400" dirty="0">
                <a:latin typeface="Symbol" charset="2"/>
                <a:cs typeface="Symbol" charset="2"/>
              </a:rPr>
              <a:t>D</a:t>
            </a:r>
            <a:r>
              <a:rPr lang="en-US" sz="1400" baseline="30000" dirty="0"/>
              <a:t>a</a:t>
            </a:r>
            <a:r>
              <a:rPr lang="en-US" sz="1400" baseline="-25000" dirty="0"/>
              <a:t>tεT</a:t>
            </a:r>
            <a:r>
              <a:rPr lang="en-US" sz="1400" dirty="0"/>
              <a:t>} = </a:t>
            </a:r>
            <a:r>
              <a:rPr lang="en-US" sz="1400" dirty="0" err="1"/>
              <a:t>Ann{R</a:t>
            </a:r>
            <a:r>
              <a:rPr lang="en-US" sz="1400" baseline="30000" dirty="0" err="1"/>
              <a:t>P</a:t>
            </a:r>
            <a:r>
              <a:rPr lang="en-US" sz="1400" baseline="-25000" dirty="0" err="1"/>
              <a:t>t</a:t>
            </a:r>
            <a:r>
              <a:rPr lang="en-US" sz="1400" dirty="0"/>
              <a:t> – R</a:t>
            </a:r>
            <a:r>
              <a:rPr lang="en-US" sz="1400" baseline="30000" dirty="0"/>
              <a:t>B</a:t>
            </a:r>
            <a:r>
              <a:rPr lang="en-US" sz="1400" baseline="-25000" dirty="0"/>
              <a:t>t</a:t>
            </a:r>
            <a:r>
              <a:rPr lang="en-US" sz="1400" dirty="0"/>
              <a:t>} = ? = </a:t>
            </a:r>
            <a:r>
              <a:rPr lang="en-US" sz="1400" dirty="0" err="1"/>
              <a:t>Ann{R</a:t>
            </a:r>
            <a:r>
              <a:rPr lang="en-US" sz="1400" baseline="30000" dirty="0" err="1"/>
              <a:t>P</a:t>
            </a:r>
            <a:r>
              <a:rPr lang="en-US" sz="1400" baseline="-25000" dirty="0" err="1"/>
              <a:t>t</a:t>
            </a:r>
            <a:r>
              <a:rPr lang="en-US" sz="1400" dirty="0"/>
              <a:t>} – </a:t>
            </a:r>
            <a:r>
              <a:rPr lang="en-US" sz="1400" dirty="0" err="1"/>
              <a:t>Ann{R</a:t>
            </a:r>
            <a:r>
              <a:rPr lang="en-US" sz="1400" baseline="30000" dirty="0" err="1"/>
              <a:t>B</a:t>
            </a:r>
            <a:r>
              <a:rPr lang="en-US" sz="1400" baseline="-25000" dirty="0" err="1"/>
              <a:t>t</a:t>
            </a:r>
            <a:r>
              <a:rPr lang="en-US" sz="1400" dirty="0"/>
              <a:t>} 	(Standard assumption.)</a:t>
            </a:r>
          </a:p>
          <a:p>
            <a:pPr>
              <a:buNone/>
            </a:pPr>
            <a:endParaRPr lang="en-US" sz="1400" dirty="0"/>
          </a:p>
          <a:p>
            <a:pPr>
              <a:buNone/>
            </a:pPr>
            <a:r>
              <a:rPr lang="en-US" sz="1400" b="1" dirty="0">
                <a:latin typeface="Symbol" charset="2"/>
                <a:cs typeface="Symbol" charset="2"/>
              </a:rPr>
              <a:t>D</a:t>
            </a:r>
            <a:r>
              <a:rPr lang="en-US" sz="1400" b="1" baseline="30000" dirty="0"/>
              <a:t>a</a:t>
            </a:r>
            <a:r>
              <a:rPr lang="en-US" sz="1400" b="1" baseline="-25000" dirty="0"/>
              <a:t>A</a:t>
            </a:r>
            <a:r>
              <a:rPr lang="en-US" sz="1400" b="1" dirty="0"/>
              <a:t> =  {[(1 + R</a:t>
            </a:r>
            <a:r>
              <a:rPr lang="en-US" sz="1400" b="1" baseline="30000" dirty="0"/>
              <a:t>P</a:t>
            </a:r>
            <a:r>
              <a:rPr lang="en-US" sz="1400" b="1" baseline="-25000" dirty="0"/>
              <a:t>1</a:t>
            </a:r>
            <a:r>
              <a:rPr lang="en-US" sz="1400" b="1" dirty="0"/>
              <a:t>) * (1 + R</a:t>
            </a:r>
            <a:r>
              <a:rPr lang="en-US" sz="1400" b="1" baseline="30000" dirty="0"/>
              <a:t>P</a:t>
            </a:r>
            <a:r>
              <a:rPr lang="en-US" sz="1400" b="1" baseline="-25000" dirty="0"/>
              <a:t>2</a:t>
            </a:r>
            <a:r>
              <a:rPr lang="en-US" sz="1400" b="1" dirty="0"/>
              <a:t>)]</a:t>
            </a:r>
            <a:r>
              <a:rPr lang="en-US" sz="1400" b="1" baseline="30000" dirty="0"/>
              <a:t>1yr/T </a:t>
            </a:r>
            <a:r>
              <a:rPr lang="en-US" sz="1400" b="1" dirty="0"/>
              <a:t> – 1}  –  {[(1 + R</a:t>
            </a:r>
            <a:r>
              <a:rPr lang="en-US" sz="1400" b="1" baseline="30000" dirty="0"/>
              <a:t>B</a:t>
            </a:r>
            <a:r>
              <a:rPr lang="en-US" sz="1400" b="1" baseline="-25000" dirty="0"/>
              <a:t>1</a:t>
            </a:r>
            <a:r>
              <a:rPr lang="en-US" sz="1400" b="1" dirty="0"/>
              <a:t>) * (1 + R</a:t>
            </a:r>
            <a:r>
              <a:rPr lang="en-US" sz="1400" b="1" baseline="30000" dirty="0"/>
              <a:t>B</a:t>
            </a:r>
            <a:r>
              <a:rPr lang="en-US" sz="1400" b="1" baseline="-25000" dirty="0"/>
              <a:t>2</a:t>
            </a:r>
            <a:r>
              <a:rPr lang="en-US" sz="1400" b="1" dirty="0"/>
              <a:t>)]</a:t>
            </a:r>
            <a:r>
              <a:rPr lang="en-US" sz="1400" b="1" baseline="30000" dirty="0"/>
              <a:t>1yr/T</a:t>
            </a:r>
            <a:r>
              <a:rPr lang="en-US" sz="1400" b="1" dirty="0"/>
              <a:t> – 1}</a:t>
            </a:r>
          </a:p>
          <a:p>
            <a:pPr>
              <a:buNone/>
            </a:pPr>
            <a:endParaRPr lang="en-US" sz="1400" dirty="0"/>
          </a:p>
          <a:p>
            <a:pPr>
              <a:buNone/>
            </a:pPr>
            <a:r>
              <a:rPr lang="en-US" sz="1400" dirty="0">
                <a:latin typeface="Symbol" charset="2"/>
                <a:cs typeface="Symbol" charset="2"/>
              </a:rPr>
              <a:t>D</a:t>
            </a:r>
            <a:r>
              <a:rPr lang="en-US" sz="1400" baseline="30000" dirty="0"/>
              <a:t>a</a:t>
            </a:r>
            <a:r>
              <a:rPr lang="en-US" sz="1400" baseline="-25000" dirty="0"/>
              <a:t>A</a:t>
            </a:r>
            <a:r>
              <a:rPr lang="en-US" sz="1400" dirty="0"/>
              <a:t> =  [(1 + 1/2) * (1 + 0)]</a:t>
            </a:r>
            <a:r>
              <a:rPr lang="en-US" sz="1400" baseline="30000" dirty="0"/>
              <a:t>1/2</a:t>
            </a:r>
            <a:r>
              <a:rPr lang="en-US" sz="1400" dirty="0"/>
              <a:t> – [(1 + 0) * (1 – 1/2)]</a:t>
            </a:r>
            <a:r>
              <a:rPr lang="en-US" sz="1400" baseline="30000" dirty="0"/>
              <a:t>1/2</a:t>
            </a:r>
            <a:r>
              <a:rPr lang="en-US" sz="1400" dirty="0"/>
              <a:t>    =   Sqrt(3/2) – Sqrt(1/2)</a:t>
            </a:r>
          </a:p>
          <a:p>
            <a:pPr>
              <a:buNone/>
            </a:pPr>
            <a:endParaRPr lang="en-US" sz="1400" dirty="0"/>
          </a:p>
          <a:p>
            <a:pPr>
              <a:buNone/>
            </a:pPr>
            <a:r>
              <a:rPr lang="en-US" sz="1400" dirty="0">
                <a:latin typeface="Symbol" charset="2"/>
                <a:cs typeface="Symbol" charset="2"/>
              </a:rPr>
              <a:t>D</a:t>
            </a:r>
            <a:r>
              <a:rPr lang="en-US" sz="1400" baseline="30000" dirty="0"/>
              <a:t>a</a:t>
            </a:r>
            <a:r>
              <a:rPr lang="en-US" sz="1400" baseline="-25000" dirty="0"/>
              <a:t>A</a:t>
            </a:r>
            <a:r>
              <a:rPr lang="en-US" sz="1400" dirty="0"/>
              <a:t> = Ann</a:t>
            </a:r>
            <a:r>
              <a:rPr lang="en-US" sz="1400" baseline="30000" dirty="0"/>
              <a:t>g</a:t>
            </a:r>
            <a:r>
              <a:rPr lang="en-US" sz="1400" dirty="0"/>
              <a:t>{1/2, 1/2} = 0.518  </a:t>
            </a:r>
            <a:r>
              <a:rPr lang="en-US" sz="1400" dirty="0">
                <a:solidFill>
                  <a:srgbClr val="FF0000"/>
                </a:solidFill>
                <a:sym typeface="Symbol"/>
              </a:rPr>
              <a:t></a:t>
            </a:r>
            <a:r>
              <a:rPr lang="en-US" sz="1400" dirty="0">
                <a:solidFill>
                  <a:srgbClr val="FF0000"/>
                </a:solidFill>
              </a:rPr>
              <a:t>  1/2</a:t>
            </a:r>
            <a:r>
              <a:rPr lang="en-US" sz="1400" dirty="0"/>
              <a:t>.</a:t>
            </a:r>
          </a:p>
          <a:p>
            <a:pPr>
              <a:buNone/>
            </a:pPr>
            <a:endParaRPr lang="en-US" sz="1400" dirty="0"/>
          </a:p>
          <a:p>
            <a:pPr>
              <a:buNone/>
            </a:pPr>
            <a:r>
              <a:rPr lang="en-US" sz="1400" dirty="0"/>
              <a:t>So, did this fund out-perform some alternate fund that beat its benchmark by </a:t>
            </a:r>
          </a:p>
          <a:p>
            <a:pPr>
              <a:buNone/>
            </a:pPr>
            <a:r>
              <a:rPr lang="en-US" sz="1400" dirty="0"/>
              <a:t>51% to 0% for each of 3 years?  </a:t>
            </a:r>
          </a:p>
          <a:p>
            <a:pPr>
              <a:buNone/>
            </a:pPr>
            <a:r>
              <a:rPr lang="en-US" sz="1400" dirty="0">
                <a:latin typeface="Symbol" charset="2"/>
                <a:cs typeface="Symbol" charset="2"/>
              </a:rPr>
              <a:t>D</a:t>
            </a:r>
            <a:r>
              <a:rPr lang="en-US" sz="1400" baseline="30000" dirty="0"/>
              <a:t>g</a:t>
            </a:r>
            <a:r>
              <a:rPr lang="en-US" sz="1400" baseline="-25000" dirty="0"/>
              <a:t>A</a:t>
            </a:r>
            <a:r>
              <a:rPr lang="en-US" sz="1400" dirty="0"/>
              <a:t> = { [(1 + 0.51) * (1 + 0.51) * (1 + 0.51)]</a:t>
            </a:r>
            <a:r>
              <a:rPr lang="en-US" sz="1400" baseline="30000" dirty="0"/>
              <a:t>1/3</a:t>
            </a:r>
            <a:r>
              <a:rPr lang="en-US" sz="1400" dirty="0"/>
              <a:t> – [(1 + 0) * (1 + 0) * (1 + 0)]</a:t>
            </a:r>
            <a:r>
              <a:rPr lang="en-US" sz="1400" baseline="30000" dirty="0"/>
              <a:t>1/3</a:t>
            </a:r>
            <a:r>
              <a:rPr lang="en-US" sz="1400" dirty="0"/>
              <a:t> } </a:t>
            </a:r>
          </a:p>
          <a:p>
            <a:pPr>
              <a:buNone/>
            </a:pPr>
            <a:r>
              <a:rPr lang="en-US" sz="1400" dirty="0"/>
              <a:t>	= 1.510 – 1 = 0.510 = 51%.</a:t>
            </a:r>
          </a:p>
        </p:txBody>
      </p:sp>
      <p:sp>
        <p:nvSpPr>
          <p:cNvPr id="4" name="Footer Placeholder 3"/>
          <p:cNvSpPr>
            <a:spLocks noGrp="1"/>
          </p:cNvSpPr>
          <p:nvPr>
            <p:ph type="ftr" sz="quarter" idx="11"/>
          </p:nvPr>
        </p:nvSpPr>
        <p:spPr>
          <a:xfrm>
            <a:off x="457200" y="6356350"/>
            <a:ext cx="5562600"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Annualization of an Arithmetic Difference of Yearly Returns </a:t>
            </a:r>
          </a:p>
        </p:txBody>
      </p:sp>
      <p:sp>
        <p:nvSpPr>
          <p:cNvPr id="3" name="Content Placeholder 2"/>
          <p:cNvSpPr>
            <a:spLocks noGrp="1"/>
          </p:cNvSpPr>
          <p:nvPr>
            <p:ph idx="1"/>
          </p:nvPr>
        </p:nvSpPr>
        <p:spPr>
          <a:xfrm>
            <a:off x="457200" y="1797738"/>
            <a:ext cx="8229600" cy="4328425"/>
          </a:xfrm>
        </p:spPr>
        <p:txBody>
          <a:bodyPr>
            <a:normAutofit fontScale="62500" lnSpcReduction="20000"/>
          </a:bodyPr>
          <a:lstStyle/>
          <a:p>
            <a:pPr>
              <a:buNone/>
            </a:pPr>
            <a:r>
              <a:rPr lang="en-US" dirty="0">
                <a:latin typeface="Symbol" charset="2"/>
                <a:cs typeface="Symbol" charset="2"/>
              </a:rPr>
              <a:t>D</a:t>
            </a:r>
            <a:r>
              <a:rPr lang="en-US" baseline="30000" dirty="0"/>
              <a:t>a</a:t>
            </a:r>
            <a:r>
              <a:rPr lang="en-US" baseline="-25000" dirty="0"/>
              <a:t>t</a:t>
            </a:r>
            <a:r>
              <a:rPr lang="en-US" dirty="0"/>
              <a:t> </a:t>
            </a:r>
            <a:r>
              <a:rPr lang="en-US" dirty="0">
                <a:sym typeface="Symbol"/>
              </a:rPr>
              <a:t></a:t>
            </a:r>
            <a:r>
              <a:rPr lang="en-US" dirty="0"/>
              <a:t> R</a:t>
            </a:r>
            <a:r>
              <a:rPr lang="en-US" baseline="30000" dirty="0"/>
              <a:t>P</a:t>
            </a:r>
            <a:r>
              <a:rPr lang="en-US" baseline="-25000" dirty="0"/>
              <a:t>t</a:t>
            </a:r>
            <a:r>
              <a:rPr lang="en-US" dirty="0"/>
              <a:t> – R</a:t>
            </a:r>
            <a:r>
              <a:rPr lang="en-US" baseline="30000" dirty="0"/>
              <a:t>B</a:t>
            </a:r>
            <a:r>
              <a:rPr lang="en-US" baseline="-25000" dirty="0"/>
              <a:t>t</a:t>
            </a:r>
            <a:endParaRPr lang="en-US" dirty="0"/>
          </a:p>
          <a:p>
            <a:pPr>
              <a:buNone/>
            </a:pPr>
            <a:r>
              <a:rPr lang="en-US" dirty="0"/>
              <a:t> </a:t>
            </a:r>
          </a:p>
          <a:p>
            <a:pPr>
              <a:buNone/>
            </a:pPr>
            <a:r>
              <a:rPr lang="en-US" dirty="0"/>
              <a:t>The </a:t>
            </a:r>
            <a:r>
              <a:rPr lang="en-US" u="sng" dirty="0"/>
              <a:t>Ann Arith</a:t>
            </a:r>
            <a:r>
              <a:rPr lang="en-US" dirty="0"/>
              <a:t> Diff preserves the Arith Diff of the whole period, T,</a:t>
            </a:r>
          </a:p>
          <a:p>
            <a:pPr>
              <a:buNone/>
            </a:pPr>
            <a:r>
              <a:rPr lang="en-US" dirty="0"/>
              <a:t>(Here just shown for yearly returns R</a:t>
            </a:r>
            <a:r>
              <a:rPr lang="en-US" baseline="-25000" dirty="0"/>
              <a:t>t</a:t>
            </a:r>
            <a:r>
              <a:rPr lang="en-US" dirty="0"/>
              <a:t>):</a:t>
            </a:r>
          </a:p>
          <a:p>
            <a:pPr>
              <a:buNone/>
            </a:pPr>
            <a:endParaRPr lang="en-US" dirty="0"/>
          </a:p>
          <a:p>
            <a:pPr>
              <a:buNone/>
            </a:pPr>
            <a:r>
              <a:rPr lang="en-US" dirty="0" err="1">
                <a:latin typeface="Symbol" charset="2"/>
                <a:cs typeface="Symbol" charset="2"/>
              </a:rPr>
              <a:t>D</a:t>
            </a:r>
            <a:r>
              <a:rPr lang="en-US" baseline="30000" dirty="0" err="1"/>
              <a:t>a</a:t>
            </a:r>
            <a:r>
              <a:rPr lang="en-US" baseline="-25000" dirty="0" err="1"/>
              <a:t>T</a:t>
            </a:r>
            <a:r>
              <a:rPr lang="en-US" dirty="0"/>
              <a:t> </a:t>
            </a:r>
            <a:r>
              <a:rPr lang="en-US" dirty="0">
                <a:sym typeface="Symbol"/>
              </a:rPr>
              <a:t></a:t>
            </a:r>
            <a:r>
              <a:rPr lang="en-US" dirty="0"/>
              <a:t> R</a:t>
            </a:r>
            <a:r>
              <a:rPr lang="en-US" baseline="30000" dirty="0"/>
              <a:t>P</a:t>
            </a:r>
            <a:r>
              <a:rPr lang="en-US" baseline="-25000" dirty="0"/>
              <a:t>T</a:t>
            </a:r>
            <a:r>
              <a:rPr lang="en-US" dirty="0"/>
              <a:t> – R</a:t>
            </a:r>
            <a:r>
              <a:rPr lang="en-US" baseline="30000" dirty="0"/>
              <a:t>B</a:t>
            </a:r>
            <a:r>
              <a:rPr lang="en-US" baseline="-25000" dirty="0"/>
              <a:t>T</a:t>
            </a:r>
            <a:r>
              <a:rPr lang="en-US" dirty="0"/>
              <a:t> = (1 + R</a:t>
            </a:r>
            <a:r>
              <a:rPr lang="en-US" baseline="30000" dirty="0"/>
              <a:t>P</a:t>
            </a:r>
            <a:r>
              <a:rPr lang="en-US" baseline="-25000" dirty="0"/>
              <a:t>T</a:t>
            </a:r>
            <a:r>
              <a:rPr lang="en-US" dirty="0"/>
              <a:t>) – (1 + R</a:t>
            </a:r>
            <a:r>
              <a:rPr lang="en-US" baseline="30000" dirty="0"/>
              <a:t>B</a:t>
            </a:r>
            <a:r>
              <a:rPr lang="en-US" baseline="-25000" dirty="0"/>
              <a:t>T</a:t>
            </a:r>
            <a:r>
              <a:rPr lang="en-US" dirty="0"/>
              <a:t>) = </a:t>
            </a:r>
            <a:r>
              <a:rPr lang="en-US" dirty="0" err="1">
                <a:latin typeface="Symbol" charset="2"/>
                <a:cs typeface="Symbol" charset="2"/>
              </a:rPr>
              <a:t>P</a:t>
            </a:r>
            <a:r>
              <a:rPr lang="en-US" baseline="-25000" dirty="0" err="1"/>
              <a:t>tεT</a:t>
            </a:r>
            <a:r>
              <a:rPr lang="en-US" dirty="0"/>
              <a:t> (1 + R</a:t>
            </a:r>
            <a:r>
              <a:rPr lang="en-US" baseline="30000" dirty="0"/>
              <a:t>P</a:t>
            </a:r>
            <a:r>
              <a:rPr lang="en-US" baseline="-25000" dirty="0"/>
              <a:t>t</a:t>
            </a:r>
            <a:r>
              <a:rPr lang="en-US" dirty="0"/>
              <a:t>) –</a:t>
            </a:r>
            <a:r>
              <a:rPr lang="en-US" dirty="0">
                <a:latin typeface="Symbol" charset="2"/>
                <a:cs typeface="Symbol" charset="2"/>
              </a:rPr>
              <a:t> P</a:t>
            </a:r>
            <a:r>
              <a:rPr lang="en-US" baseline="-25000" dirty="0"/>
              <a:t>t</a:t>
            </a:r>
            <a:r>
              <a:rPr lang="en-US" baseline="-25000" dirty="0">
                <a:latin typeface="Symbol" charset="2"/>
                <a:cs typeface="Symbol" charset="2"/>
              </a:rPr>
              <a:t>εT</a:t>
            </a:r>
            <a:r>
              <a:rPr lang="en-US" dirty="0">
                <a:latin typeface="Symbol" charset="2"/>
                <a:cs typeface="Symbol" charset="2"/>
              </a:rPr>
              <a:t> </a:t>
            </a:r>
            <a:r>
              <a:rPr lang="en-US" dirty="0"/>
              <a:t>(1 + R</a:t>
            </a:r>
            <a:r>
              <a:rPr lang="en-US" baseline="30000" dirty="0"/>
              <a:t>B</a:t>
            </a:r>
            <a:r>
              <a:rPr lang="en-US" baseline="-25000" dirty="0"/>
              <a:t>t</a:t>
            </a:r>
            <a:r>
              <a:rPr lang="en-US" dirty="0"/>
              <a:t>)</a:t>
            </a:r>
          </a:p>
          <a:p>
            <a:pPr>
              <a:buNone/>
            </a:pPr>
            <a:endParaRPr lang="en-US" dirty="0"/>
          </a:p>
          <a:p>
            <a:pPr>
              <a:buNone/>
            </a:pPr>
            <a:r>
              <a:rPr lang="en-US" dirty="0" err="1">
                <a:latin typeface="Symbol" charset="2"/>
                <a:cs typeface="Symbol" charset="2"/>
              </a:rPr>
              <a:t>D</a:t>
            </a:r>
            <a:r>
              <a:rPr lang="en-US" baseline="30000" dirty="0" err="1"/>
              <a:t>a</a:t>
            </a:r>
            <a:r>
              <a:rPr lang="en-US" baseline="-25000" dirty="0" err="1"/>
              <a:t>T</a:t>
            </a:r>
            <a:r>
              <a:rPr lang="en-US" dirty="0"/>
              <a:t> = </a:t>
            </a:r>
            <a:r>
              <a:rPr lang="en-US" dirty="0">
                <a:latin typeface="Symbol" charset="2"/>
                <a:cs typeface="Symbol" charset="2"/>
              </a:rPr>
              <a:t>P</a:t>
            </a:r>
            <a:r>
              <a:rPr lang="en-US" baseline="-25000" dirty="0"/>
              <a:t>tεT</a:t>
            </a:r>
            <a:r>
              <a:rPr lang="en-US" dirty="0"/>
              <a:t> (1 + R</a:t>
            </a:r>
            <a:r>
              <a:rPr lang="en-US" baseline="30000" dirty="0"/>
              <a:t>B</a:t>
            </a:r>
            <a:r>
              <a:rPr lang="en-US" baseline="-25000" dirty="0"/>
              <a:t>t</a:t>
            </a:r>
            <a:r>
              <a:rPr lang="en-US" dirty="0"/>
              <a:t> + </a:t>
            </a:r>
            <a:r>
              <a:rPr lang="en-US" dirty="0">
                <a:latin typeface="Symbol" charset="2"/>
                <a:cs typeface="Symbol" charset="2"/>
              </a:rPr>
              <a:t>D</a:t>
            </a:r>
            <a:r>
              <a:rPr lang="en-US" baseline="30000" dirty="0"/>
              <a:t>a</a:t>
            </a:r>
            <a:r>
              <a:rPr lang="en-US" baseline="-25000" dirty="0"/>
              <a:t>t</a:t>
            </a:r>
            <a:r>
              <a:rPr lang="en-US" dirty="0"/>
              <a:t>) – </a:t>
            </a:r>
            <a:r>
              <a:rPr lang="en-US" dirty="0">
                <a:latin typeface="Symbol" charset="2"/>
                <a:cs typeface="Symbol" charset="2"/>
              </a:rPr>
              <a:t>P</a:t>
            </a:r>
            <a:r>
              <a:rPr lang="en-US" baseline="-25000" dirty="0"/>
              <a:t>tεT</a:t>
            </a:r>
            <a:r>
              <a:rPr lang="en-US" dirty="0"/>
              <a:t> (1 + R</a:t>
            </a:r>
            <a:r>
              <a:rPr lang="en-US" baseline="30000" dirty="0"/>
              <a:t>B</a:t>
            </a:r>
            <a:r>
              <a:rPr lang="en-US" baseline="-25000" dirty="0"/>
              <a:t>t</a:t>
            </a:r>
            <a:r>
              <a:rPr lang="en-US" dirty="0"/>
              <a:t>)</a:t>
            </a:r>
          </a:p>
          <a:p>
            <a:pPr>
              <a:buNone/>
            </a:pPr>
            <a:endParaRPr lang="en-US" dirty="0"/>
          </a:p>
          <a:p>
            <a:pPr>
              <a:buNone/>
            </a:pP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 </a:t>
            </a:r>
            <a:r>
              <a:rPr lang="en-US" sz="3520" b="1" dirty="0"/>
              <a:t>+ </a:t>
            </a:r>
            <a:r>
              <a:rPr lang="en-US" sz="3520" b="1" dirty="0">
                <a:latin typeface="Symbol" charset="2"/>
                <a:cs typeface="Symbol" charset="2"/>
              </a:rPr>
              <a:t>D</a:t>
            </a:r>
            <a:r>
              <a:rPr lang="en-US" sz="3520" b="1" baseline="30000" dirty="0"/>
              <a:t>a</a:t>
            </a:r>
            <a:r>
              <a:rPr lang="en-US" sz="3520" b="1" baseline="-25000" dirty="0"/>
              <a:t>t</a:t>
            </a:r>
            <a:r>
              <a:rPr lang="en-US" sz="3520" b="1" dirty="0"/>
              <a:t>) – </a:t>
            </a: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a:t>
            </a:r>
            <a:r>
              <a:rPr lang="en-US" sz="3520" b="1" dirty="0"/>
              <a:t>) = </a:t>
            </a: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a:t>
            </a:r>
            <a:r>
              <a:rPr lang="en-US" sz="3520" b="1" dirty="0"/>
              <a:t> + </a:t>
            </a:r>
            <a:r>
              <a:rPr lang="en-US" sz="3520" b="1" dirty="0">
                <a:latin typeface="Symbol" charset="2"/>
                <a:cs typeface="Symbol" charset="2"/>
              </a:rPr>
              <a:t>D</a:t>
            </a:r>
            <a:r>
              <a:rPr lang="en-US" sz="3520" b="1" baseline="30000" dirty="0"/>
              <a:t>a</a:t>
            </a:r>
            <a:r>
              <a:rPr lang="en-US" sz="3520" b="1" baseline="-25000" dirty="0"/>
              <a:t>A</a:t>
            </a:r>
            <a:r>
              <a:rPr lang="en-US" sz="3520" b="1" dirty="0"/>
              <a:t>) – </a:t>
            </a: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a:t>
            </a:r>
            <a:r>
              <a:rPr lang="en-US" sz="3520" b="1" dirty="0"/>
              <a:t>)</a:t>
            </a:r>
          </a:p>
          <a:p>
            <a:pPr>
              <a:buNone/>
            </a:pPr>
            <a:endParaRPr lang="en-US" dirty="0">
              <a:latin typeface="Symbol" charset="2"/>
              <a:cs typeface="Symbol" charset="2"/>
            </a:endParaRPr>
          </a:p>
          <a:p>
            <a:pPr>
              <a:buNone/>
            </a:pPr>
            <a:r>
              <a:rPr lang="en-US" sz="3143" dirty="0">
                <a:cs typeface="Symbol" charset="2"/>
              </a:rPr>
              <a:t>Thus,	</a:t>
            </a:r>
            <a:r>
              <a:rPr lang="en-US" dirty="0">
                <a:latin typeface="Symbol" charset="2"/>
                <a:cs typeface="Symbol" charset="2"/>
              </a:rPr>
              <a:t>P</a:t>
            </a:r>
            <a:r>
              <a:rPr lang="en-US" baseline="-25000" dirty="0">
                <a:cs typeface="Symbol" charset="2"/>
              </a:rPr>
              <a:t>t</a:t>
            </a:r>
            <a:r>
              <a:rPr lang="en-US" baseline="-25000" dirty="0">
                <a:latin typeface="Symbol" charset="2"/>
                <a:cs typeface="Symbol" charset="2"/>
              </a:rPr>
              <a:t>εT</a:t>
            </a:r>
            <a:r>
              <a:rPr lang="en-US" dirty="0">
                <a:latin typeface="Symbol" charset="2"/>
                <a:cs typeface="Symbol" charset="2"/>
              </a:rPr>
              <a:t> </a:t>
            </a:r>
            <a:r>
              <a:rPr lang="en-US" dirty="0">
                <a:cs typeface="Symbol" charset="2"/>
              </a:rPr>
              <a:t>(1 + R</a:t>
            </a:r>
            <a:r>
              <a:rPr lang="en-US" baseline="30000" dirty="0">
                <a:cs typeface="Symbol" charset="2"/>
              </a:rPr>
              <a:t>B</a:t>
            </a:r>
            <a:r>
              <a:rPr lang="en-US" baseline="-25000" dirty="0">
                <a:cs typeface="Symbol" charset="2"/>
              </a:rPr>
              <a:t>t</a:t>
            </a:r>
            <a:r>
              <a:rPr lang="en-US" dirty="0">
                <a:cs typeface="Symbol" charset="2"/>
              </a:rPr>
              <a:t> + </a:t>
            </a:r>
            <a:r>
              <a:rPr lang="en-US" dirty="0">
                <a:latin typeface="Symbol" charset="2"/>
                <a:cs typeface="Symbol" charset="2"/>
              </a:rPr>
              <a:t>D</a:t>
            </a:r>
            <a:r>
              <a:rPr lang="en-US" baseline="30000" dirty="0">
                <a:cs typeface="Symbol" charset="2"/>
              </a:rPr>
              <a:t>a</a:t>
            </a:r>
            <a:r>
              <a:rPr lang="en-US" baseline="-25000" dirty="0">
                <a:cs typeface="Symbol" charset="2"/>
              </a:rPr>
              <a:t>A</a:t>
            </a:r>
            <a:r>
              <a:rPr lang="en-US" dirty="0">
                <a:cs typeface="Symbol" charset="2"/>
              </a:rPr>
              <a:t>) = </a:t>
            </a:r>
            <a:r>
              <a:rPr lang="en-US" dirty="0">
                <a:latin typeface="Symbol" charset="2"/>
                <a:cs typeface="Symbol" charset="2"/>
              </a:rPr>
              <a:t>P</a:t>
            </a:r>
            <a:r>
              <a:rPr lang="en-US" baseline="-25000" dirty="0">
                <a:cs typeface="Symbol" charset="2"/>
              </a:rPr>
              <a:t>t</a:t>
            </a:r>
            <a:r>
              <a:rPr lang="en-US" baseline="-25000" dirty="0">
                <a:latin typeface="Symbol" charset="2"/>
                <a:cs typeface="Symbol" charset="2"/>
              </a:rPr>
              <a:t>εT</a:t>
            </a:r>
            <a:r>
              <a:rPr lang="en-US" dirty="0">
                <a:latin typeface="Symbol" charset="2"/>
                <a:cs typeface="Symbol" charset="2"/>
              </a:rPr>
              <a:t> </a:t>
            </a:r>
            <a:r>
              <a:rPr lang="en-US" dirty="0">
                <a:cs typeface="Symbol" charset="2"/>
              </a:rPr>
              <a:t>(1 + R</a:t>
            </a:r>
            <a:r>
              <a:rPr lang="en-US" baseline="30000" dirty="0">
                <a:cs typeface="Symbol" charset="2"/>
              </a:rPr>
              <a:t>B</a:t>
            </a:r>
            <a:r>
              <a:rPr lang="en-US" baseline="-25000" dirty="0">
                <a:cs typeface="Symbol" charset="2"/>
              </a:rPr>
              <a:t>t</a:t>
            </a:r>
            <a:r>
              <a:rPr lang="en-US" dirty="0">
                <a:cs typeface="Symbol" charset="2"/>
              </a:rPr>
              <a:t> + </a:t>
            </a:r>
            <a:r>
              <a:rPr lang="en-US" dirty="0">
                <a:latin typeface="Symbol" charset="2"/>
                <a:cs typeface="Symbol" charset="2"/>
              </a:rPr>
              <a:t>D</a:t>
            </a:r>
            <a:r>
              <a:rPr lang="en-US" baseline="30000" dirty="0">
                <a:cs typeface="Symbol" charset="2"/>
              </a:rPr>
              <a:t>a</a:t>
            </a:r>
            <a:r>
              <a:rPr lang="en-US" baseline="-25000" dirty="0">
                <a:cs typeface="Symbol" charset="2"/>
              </a:rPr>
              <a:t>t</a:t>
            </a:r>
            <a:r>
              <a:rPr lang="en-US" dirty="0">
                <a:cs typeface="Symbol" charset="2"/>
              </a:rPr>
              <a:t>) = </a:t>
            </a:r>
            <a:r>
              <a:rPr lang="en-US" dirty="0">
                <a:latin typeface="Symbol" charset="2"/>
                <a:cs typeface="Symbol" charset="2"/>
              </a:rPr>
              <a:t>P</a:t>
            </a:r>
            <a:r>
              <a:rPr lang="en-US" baseline="-25000" dirty="0">
                <a:cs typeface="Symbol" charset="2"/>
              </a:rPr>
              <a:t>tεT</a:t>
            </a:r>
            <a:r>
              <a:rPr lang="en-US" dirty="0">
                <a:cs typeface="Symbol" charset="2"/>
              </a:rPr>
              <a:t> (1 + R</a:t>
            </a:r>
            <a:r>
              <a:rPr lang="en-US" baseline="30000" dirty="0">
                <a:cs typeface="Symbol" charset="2"/>
              </a:rPr>
              <a:t>P</a:t>
            </a:r>
            <a:r>
              <a:rPr lang="en-US" baseline="-25000" dirty="0">
                <a:cs typeface="Symbol" charset="2"/>
              </a:rPr>
              <a:t>t</a:t>
            </a:r>
            <a:r>
              <a:rPr lang="en-US" dirty="0">
                <a:latin typeface="Symbol" charset="2"/>
                <a:cs typeface="Symbol" charset="2"/>
              </a:rPr>
              <a:t>)   (</a:t>
            </a:r>
            <a:r>
              <a:rPr lang="en-US" dirty="0">
                <a:solidFill>
                  <a:srgbClr val="FF0000"/>
                </a:solidFill>
                <a:cs typeface="Symbol" charset="2"/>
              </a:rPr>
              <a:t>Corrected</a:t>
            </a:r>
            <a:r>
              <a:rPr lang="en-US" dirty="0">
                <a:latin typeface="Symbol" charset="2"/>
                <a:cs typeface="Symbol" charset="2"/>
              </a:rPr>
              <a:t>!)</a:t>
            </a:r>
          </a:p>
          <a:p>
            <a:pPr>
              <a:buNone/>
            </a:pPr>
            <a:endParaRPr lang="en-US" dirty="0">
              <a:latin typeface="Symbol" charset="2"/>
              <a:cs typeface="Symbol" charset="2"/>
            </a:endParaRPr>
          </a:p>
          <a:p>
            <a:pPr>
              <a:buNone/>
            </a:pPr>
            <a:r>
              <a:rPr lang="en-US" dirty="0">
                <a:latin typeface="Symbol" charset="2"/>
                <a:cs typeface="Symbol" charset="2"/>
              </a:rPr>
              <a:t>D</a:t>
            </a:r>
            <a:r>
              <a:rPr lang="en-US" baseline="30000" dirty="0">
                <a:cs typeface="Symbol" charset="2"/>
              </a:rPr>
              <a:t>a</a:t>
            </a:r>
            <a:r>
              <a:rPr lang="en-US" baseline="-25000" dirty="0">
                <a:latin typeface="Symbol" charset="2"/>
                <a:cs typeface="Symbol" charset="2"/>
              </a:rPr>
              <a:t>A</a:t>
            </a:r>
            <a:r>
              <a:rPr lang="en-US" dirty="0">
                <a:latin typeface="Symbol" charset="2"/>
                <a:cs typeface="Symbol" charset="2"/>
              </a:rPr>
              <a:t> </a:t>
            </a:r>
            <a:r>
              <a:rPr lang="en-US" dirty="0">
                <a:sym typeface="Symbol"/>
              </a:rPr>
              <a:t></a:t>
            </a:r>
            <a:r>
              <a:rPr lang="en-US" dirty="0"/>
              <a:t> [</a:t>
            </a:r>
            <a:r>
              <a:rPr lang="en-US" dirty="0">
                <a:latin typeface="Symbol" charset="2"/>
                <a:cs typeface="Symbol" charset="2"/>
              </a:rPr>
              <a:t>P</a:t>
            </a:r>
            <a:r>
              <a:rPr lang="en-US" baseline="-25000" dirty="0"/>
              <a:t>tεT</a:t>
            </a:r>
            <a:r>
              <a:rPr lang="en-US" dirty="0"/>
              <a:t> (1 + R</a:t>
            </a:r>
            <a:r>
              <a:rPr lang="en-US" baseline="30000" dirty="0"/>
              <a:t>P</a:t>
            </a:r>
            <a:r>
              <a:rPr lang="en-US" baseline="-25000" dirty="0"/>
              <a:t>t</a:t>
            </a:r>
            <a:r>
              <a:rPr lang="en-US" dirty="0"/>
              <a:t>) ]</a:t>
            </a:r>
            <a:r>
              <a:rPr lang="en-US" baseline="30000" dirty="0"/>
              <a:t>1yr/T</a:t>
            </a:r>
            <a:r>
              <a:rPr lang="en-US" dirty="0"/>
              <a:t>  – [</a:t>
            </a:r>
            <a:r>
              <a:rPr lang="en-US" dirty="0">
                <a:latin typeface="Symbol" charset="2"/>
                <a:cs typeface="Symbol" charset="2"/>
              </a:rPr>
              <a:t>P</a:t>
            </a:r>
            <a:r>
              <a:rPr lang="en-US" baseline="-25000" dirty="0"/>
              <a:t>tεT</a:t>
            </a:r>
            <a:r>
              <a:rPr lang="en-US" dirty="0"/>
              <a:t> (1 + R</a:t>
            </a:r>
            <a:r>
              <a:rPr lang="en-US" baseline="30000" dirty="0"/>
              <a:t>B</a:t>
            </a:r>
            <a:r>
              <a:rPr lang="en-US" baseline="-25000" dirty="0"/>
              <a:t>t</a:t>
            </a:r>
            <a:r>
              <a:rPr lang="en-US" dirty="0"/>
              <a:t>) ]</a:t>
            </a:r>
            <a:r>
              <a:rPr lang="en-US" baseline="30000" dirty="0"/>
              <a:t>1yr/T</a:t>
            </a:r>
            <a:r>
              <a:rPr lang="en-US" dirty="0"/>
              <a:t> 	(50% v. 51.8% Explained!)</a:t>
            </a:r>
          </a:p>
          <a:p>
            <a:endParaRPr lang="en-US" dirty="0"/>
          </a:p>
        </p:txBody>
      </p:sp>
      <p:sp>
        <p:nvSpPr>
          <p:cNvPr id="4" name="Footer Placeholder 3"/>
          <p:cNvSpPr>
            <a:spLocks noGrp="1"/>
          </p:cNvSpPr>
          <p:nvPr>
            <p:ph type="ftr" sz="quarter" idx="11"/>
          </p:nvPr>
        </p:nvSpPr>
        <p:spPr>
          <a:xfrm>
            <a:off x="260946" y="6356350"/>
            <a:ext cx="5758854"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Annualization of an Arithmetic Difference of Yearly Returns </a:t>
            </a:r>
          </a:p>
        </p:txBody>
      </p:sp>
      <p:sp>
        <p:nvSpPr>
          <p:cNvPr id="3" name="Content Placeholder 2"/>
          <p:cNvSpPr>
            <a:spLocks noGrp="1"/>
          </p:cNvSpPr>
          <p:nvPr>
            <p:ph idx="1"/>
          </p:nvPr>
        </p:nvSpPr>
        <p:spPr>
          <a:xfrm>
            <a:off x="457200" y="1797738"/>
            <a:ext cx="8229600" cy="4328425"/>
          </a:xfrm>
        </p:spPr>
        <p:txBody>
          <a:bodyPr>
            <a:normAutofit/>
          </a:bodyPr>
          <a:lstStyle/>
          <a:p>
            <a:pPr>
              <a:buNone/>
            </a:pPr>
            <a:r>
              <a:rPr lang="en-US" sz="3520" b="1" dirty="0" err="1">
                <a:latin typeface="Symbol" charset="2"/>
                <a:cs typeface="Symbol" charset="2"/>
              </a:rPr>
              <a:t>P</a:t>
            </a:r>
            <a:r>
              <a:rPr lang="en-US" sz="3520" b="1" baseline="-25000" dirty="0" err="1"/>
              <a:t>tεT</a:t>
            </a:r>
            <a:r>
              <a:rPr lang="en-US" sz="3520" b="1" dirty="0"/>
              <a:t> (1 + R</a:t>
            </a:r>
            <a:r>
              <a:rPr lang="en-US" sz="3520" b="1" baseline="30000" dirty="0"/>
              <a:t>B</a:t>
            </a:r>
            <a:r>
              <a:rPr lang="en-US" sz="3520" b="1" baseline="-25000" dirty="0"/>
              <a:t>t </a:t>
            </a:r>
            <a:r>
              <a:rPr lang="en-US" sz="3520" b="1" dirty="0"/>
              <a:t>+ </a:t>
            </a:r>
            <a:r>
              <a:rPr lang="en-US" sz="3520" b="1" dirty="0">
                <a:latin typeface="Symbol" charset="2"/>
                <a:cs typeface="Symbol" charset="2"/>
              </a:rPr>
              <a:t>D</a:t>
            </a:r>
            <a:r>
              <a:rPr lang="en-US" sz="3520" b="1" baseline="30000" dirty="0"/>
              <a:t>a</a:t>
            </a:r>
            <a:r>
              <a:rPr lang="en-US" sz="3520" b="1" baseline="-25000" dirty="0"/>
              <a:t>t</a:t>
            </a:r>
            <a:r>
              <a:rPr lang="en-US" sz="3520" b="1" dirty="0"/>
              <a:t>) – </a:t>
            </a: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a:t>
            </a:r>
            <a:r>
              <a:rPr lang="en-US" sz="3520" b="1" dirty="0"/>
              <a:t>) </a:t>
            </a:r>
          </a:p>
          <a:p>
            <a:pPr>
              <a:buNone/>
            </a:pPr>
            <a:r>
              <a:rPr lang="en-US" sz="3520" b="1" dirty="0"/>
              <a:t>					= </a:t>
            </a: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a:t>
            </a:r>
            <a:r>
              <a:rPr lang="en-US" sz="3520" b="1" dirty="0"/>
              <a:t> + </a:t>
            </a:r>
            <a:r>
              <a:rPr lang="en-US" sz="3520" b="1" dirty="0">
                <a:latin typeface="Symbol" charset="2"/>
                <a:cs typeface="Symbol" charset="2"/>
              </a:rPr>
              <a:t>D</a:t>
            </a:r>
            <a:r>
              <a:rPr lang="en-US" sz="3520" b="1" baseline="30000" dirty="0"/>
              <a:t>a</a:t>
            </a:r>
            <a:r>
              <a:rPr lang="en-US" sz="3520" b="1" baseline="-25000" dirty="0"/>
              <a:t>A</a:t>
            </a:r>
            <a:r>
              <a:rPr lang="en-US" sz="3520" b="1" dirty="0"/>
              <a:t>) – </a:t>
            </a:r>
            <a:r>
              <a:rPr lang="en-US" sz="3520" b="1" dirty="0">
                <a:latin typeface="Symbol" charset="2"/>
                <a:cs typeface="Symbol" charset="2"/>
              </a:rPr>
              <a:t>P</a:t>
            </a:r>
            <a:r>
              <a:rPr lang="en-US" sz="3520" b="1" baseline="-25000" dirty="0"/>
              <a:t>tεT</a:t>
            </a:r>
            <a:r>
              <a:rPr lang="en-US" sz="3520" b="1" dirty="0"/>
              <a:t> (1 + R</a:t>
            </a:r>
            <a:r>
              <a:rPr lang="en-US" sz="3520" b="1" baseline="30000" dirty="0"/>
              <a:t>B</a:t>
            </a:r>
            <a:r>
              <a:rPr lang="en-US" sz="3520" b="1" baseline="-25000" dirty="0"/>
              <a:t>t</a:t>
            </a:r>
            <a:r>
              <a:rPr lang="en-US" sz="3520" b="1" dirty="0"/>
              <a:t>)</a:t>
            </a:r>
          </a:p>
          <a:p>
            <a:pPr>
              <a:buNone/>
            </a:pPr>
            <a:endParaRPr lang="en-US" dirty="0">
              <a:latin typeface="Symbol" charset="2"/>
              <a:cs typeface="Symbol" charset="2"/>
            </a:endParaRPr>
          </a:p>
          <a:p>
            <a:pPr>
              <a:buNone/>
            </a:pPr>
            <a:r>
              <a:rPr lang="en-US" sz="3000" dirty="0">
                <a:latin typeface="Symbol" charset="2"/>
                <a:cs typeface="Symbol" charset="2"/>
              </a:rPr>
              <a:t>(1 + 0 + 0.50)*(1 – 0.50 + 0.50) – (1 + 0)*(1 – 050)</a:t>
            </a:r>
          </a:p>
          <a:p>
            <a:pPr>
              <a:buNone/>
            </a:pPr>
            <a:r>
              <a:rPr lang="en-US" sz="3000" dirty="0">
                <a:latin typeface="Symbol" charset="2"/>
                <a:cs typeface="Symbol" charset="2"/>
              </a:rPr>
              <a:t>= (1 + 0 + A)*(1 – 0.50 + A) – (1 + 0)*(1 – 050)</a:t>
            </a:r>
          </a:p>
          <a:p>
            <a:pPr>
              <a:buNone/>
            </a:pPr>
            <a:endParaRPr lang="en-US" dirty="0">
              <a:latin typeface="Symbol" charset="2"/>
              <a:cs typeface="Symbol" charset="2"/>
            </a:endParaRPr>
          </a:p>
          <a:p>
            <a:pPr>
              <a:buFont typeface="Wingdings" charset="2"/>
              <a:buChar char="à"/>
            </a:pPr>
            <a:r>
              <a:rPr lang="en-US" dirty="0">
                <a:sym typeface="Wingdings"/>
              </a:rPr>
              <a:t>A = 0.50		</a:t>
            </a:r>
            <a:r>
              <a:rPr lang="en-US" dirty="0">
                <a:solidFill>
                  <a:srgbClr val="FF0000"/>
                </a:solidFill>
                <a:cs typeface="Symbol" charset="2"/>
              </a:rPr>
              <a:t>Corrected</a:t>
            </a:r>
            <a:r>
              <a:rPr lang="en-US" dirty="0">
                <a:latin typeface="Symbol" charset="2"/>
                <a:cs typeface="Symbol" charset="2"/>
              </a:rPr>
              <a:t>!</a:t>
            </a:r>
          </a:p>
          <a:p>
            <a:pPr>
              <a:buNone/>
            </a:pPr>
            <a:endParaRPr lang="en-US" dirty="0">
              <a:latin typeface="Symbol" charset="2"/>
              <a:cs typeface="Symbol" charset="2"/>
            </a:endParaRPr>
          </a:p>
          <a:p>
            <a:endParaRPr lang="en-US" dirty="0"/>
          </a:p>
        </p:txBody>
      </p:sp>
      <p:sp>
        <p:nvSpPr>
          <p:cNvPr id="4" name="Footer Placeholder 3"/>
          <p:cNvSpPr>
            <a:spLocks noGrp="1"/>
          </p:cNvSpPr>
          <p:nvPr>
            <p:ph type="ftr" sz="quarter" idx="11"/>
          </p:nvPr>
        </p:nvSpPr>
        <p:spPr>
          <a:xfrm>
            <a:off x="260946" y="6356350"/>
            <a:ext cx="5758854"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Preserved Function for </a:t>
            </a:r>
            <a:r>
              <a:rPr lang="en-US" b="1" u="heavy" dirty="0">
                <a:uFill>
                  <a:solidFill>
                    <a:srgbClr val="FF0000"/>
                  </a:solidFill>
                </a:uFill>
              </a:rPr>
              <a:t>IRR</a:t>
            </a:r>
            <a:r>
              <a:rPr lang="en-US" b="1" dirty="0"/>
              <a:t> </a:t>
            </a:r>
            <a:br>
              <a:rPr lang="en-US" b="1" dirty="0"/>
            </a:br>
            <a:r>
              <a:rPr lang="en-US" sz="4000" b="1" dirty="0"/>
              <a:t>(‘MWR’ in presence of mid-period trades) </a:t>
            </a:r>
          </a:p>
        </p:txBody>
      </p:sp>
      <p:sp>
        <p:nvSpPr>
          <p:cNvPr id="3" name="Content Placeholder 2"/>
          <p:cNvSpPr>
            <a:spLocks noGrp="1"/>
          </p:cNvSpPr>
          <p:nvPr>
            <p:ph idx="1"/>
          </p:nvPr>
        </p:nvSpPr>
        <p:spPr/>
        <p:txBody>
          <a:bodyPr>
            <a:normAutofit fontScale="77500" lnSpcReduction="20000"/>
          </a:bodyPr>
          <a:lstStyle/>
          <a:p>
            <a:pPr>
              <a:buNone/>
            </a:pPr>
            <a:r>
              <a:rPr lang="en-US" dirty="0"/>
              <a:t>State the final value of an investment</a:t>
            </a:r>
          </a:p>
          <a:p>
            <a:pPr>
              <a:buNone/>
            </a:pPr>
            <a:r>
              <a:rPr lang="en-US" dirty="0"/>
              <a:t>	(e.g. issue, component or fund)</a:t>
            </a:r>
          </a:p>
          <a:p>
            <a:pPr>
              <a:buNone/>
            </a:pPr>
            <a:r>
              <a:rPr lang="en-US" dirty="0"/>
              <a:t>As a function of its </a:t>
            </a:r>
            <a:r>
              <a:rPr lang="en-US" b="1" dirty="0"/>
              <a:t>annualized return factor (</a:t>
            </a:r>
            <a:r>
              <a:rPr lang="en-US" b="1" dirty="0">
                <a:latin typeface="Lucida Handwriting"/>
              </a:rPr>
              <a:t>F</a:t>
            </a:r>
            <a:r>
              <a:rPr lang="en-US" sz="2353" b="1" dirty="0">
                <a:latin typeface="Lucida Handwriting"/>
              </a:rPr>
              <a:t> </a:t>
            </a:r>
            <a:r>
              <a:rPr lang="en-US" b="1" dirty="0"/>
              <a:t>) </a:t>
            </a:r>
            <a:r>
              <a:rPr lang="en-US" b="1" u="sng" dirty="0"/>
              <a:t>to close</a:t>
            </a:r>
          </a:p>
          <a:p>
            <a:pPr>
              <a:buNone/>
            </a:pPr>
            <a:r>
              <a:rPr lang="en-US" dirty="0"/>
              <a:t>When there are Cash Flows </a:t>
            </a:r>
          </a:p>
          <a:p>
            <a:pPr>
              <a:buNone/>
            </a:pPr>
            <a:r>
              <a:rPr lang="en-US" dirty="0"/>
              <a:t> (i.e. purchases and sales to and from an external source):</a:t>
            </a:r>
          </a:p>
          <a:p>
            <a:pPr>
              <a:buNone/>
            </a:pPr>
            <a:endParaRPr lang="en-US" dirty="0"/>
          </a:p>
          <a:p>
            <a:pPr>
              <a:buNone/>
            </a:pPr>
            <a:r>
              <a:rPr lang="en-US" dirty="0"/>
              <a:t>V</a:t>
            </a:r>
            <a:r>
              <a:rPr lang="en-US" baseline="-25000" dirty="0"/>
              <a:t>f</a:t>
            </a:r>
            <a:r>
              <a:rPr lang="en-US" dirty="0"/>
              <a:t> = V</a:t>
            </a:r>
            <a:r>
              <a:rPr lang="en-US" baseline="-25000" dirty="0"/>
              <a:t>o</a:t>
            </a:r>
            <a:r>
              <a:rPr lang="en-US" dirty="0"/>
              <a:t>*</a:t>
            </a:r>
            <a:r>
              <a:rPr lang="en-US" dirty="0">
                <a:latin typeface="Lucida Handwriting"/>
              </a:rPr>
              <a:t>F</a:t>
            </a:r>
            <a:r>
              <a:rPr lang="en-US" baseline="-25000" dirty="0"/>
              <a:t>o</a:t>
            </a:r>
            <a:r>
              <a:rPr lang="en-US" baseline="30000" dirty="0"/>
              <a:t>T/yr</a:t>
            </a:r>
            <a:r>
              <a:rPr lang="en-US" dirty="0"/>
              <a:t> + </a:t>
            </a:r>
            <a:r>
              <a:rPr lang="en-US" dirty="0">
                <a:latin typeface="Symbol"/>
              </a:rPr>
              <a:t>S</a:t>
            </a:r>
            <a:r>
              <a:rPr lang="en-US" baseline="-25000" dirty="0"/>
              <a:t>tεT</a:t>
            </a:r>
            <a:r>
              <a:rPr lang="en-US" dirty="0"/>
              <a:t> [CF</a:t>
            </a:r>
            <a:r>
              <a:rPr lang="en-US" baseline="-25000" dirty="0"/>
              <a:t>t</a:t>
            </a:r>
            <a:r>
              <a:rPr lang="en-US" dirty="0"/>
              <a:t>*</a:t>
            </a:r>
            <a:r>
              <a:rPr lang="en-US" dirty="0">
                <a:latin typeface="Lucida Handwriting"/>
              </a:rPr>
              <a:t>F</a:t>
            </a:r>
            <a:r>
              <a:rPr lang="en-US" baseline="-25000" dirty="0"/>
              <a:t>t</a:t>
            </a:r>
            <a:r>
              <a:rPr lang="en-US" baseline="30000" dirty="0"/>
              <a:t>(T-t)/yr</a:t>
            </a:r>
            <a:r>
              <a:rPr lang="en-US" dirty="0"/>
              <a:t>] </a:t>
            </a:r>
          </a:p>
          <a:p>
            <a:pPr>
              <a:buNone/>
            </a:pPr>
            <a:endParaRPr lang="en-US" dirty="0"/>
          </a:p>
          <a:p>
            <a:pPr>
              <a:buNone/>
            </a:pPr>
            <a:r>
              <a:rPr lang="en-US" dirty="0"/>
              <a:t>Where R</a:t>
            </a:r>
            <a:r>
              <a:rPr lang="en-US" baseline="-25000" dirty="0"/>
              <a:t>t</a:t>
            </a:r>
            <a:r>
              <a:rPr lang="en-US" dirty="0"/>
              <a:t> = </a:t>
            </a:r>
            <a:r>
              <a:rPr lang="en-US" dirty="0">
                <a:latin typeface="Lucida Handwriting"/>
              </a:rPr>
              <a:t>F</a:t>
            </a:r>
            <a:r>
              <a:rPr lang="en-US" baseline="-25000" dirty="0"/>
              <a:t>t</a:t>
            </a:r>
            <a:r>
              <a:rPr lang="en-US" dirty="0"/>
              <a:t> – 1 is the annualized return from t to T</a:t>
            </a:r>
          </a:p>
          <a:p>
            <a:pPr>
              <a:buNone/>
            </a:pPr>
            <a:r>
              <a:rPr lang="en-US" dirty="0"/>
              <a:t>And CF</a:t>
            </a:r>
            <a:r>
              <a:rPr lang="en-US" baseline="-25000" dirty="0"/>
              <a:t>t</a:t>
            </a:r>
            <a:r>
              <a:rPr lang="en-US" dirty="0"/>
              <a:t> is the CF at time </a:t>
            </a:r>
            <a:r>
              <a:rPr lang="en-US" dirty="0" err="1"/>
              <a:t>t</a:t>
            </a:r>
            <a:r>
              <a:rPr lang="en-US" dirty="0"/>
              <a:t> from the open.</a:t>
            </a:r>
          </a:p>
          <a:p>
            <a:pPr>
              <a:buNone/>
            </a:pPr>
            <a:r>
              <a:rPr lang="en-US" dirty="0"/>
              <a:t>Each </a:t>
            </a:r>
            <a:r>
              <a:rPr lang="en-US" dirty="0" err="1"/>
              <a:t>CF</a:t>
            </a:r>
            <a:r>
              <a:rPr lang="en-US" baseline="-25000" dirty="0" err="1"/>
              <a:t>t</a:t>
            </a:r>
            <a:r>
              <a:rPr lang="en-US" dirty="0"/>
              <a:t> has an annualized </a:t>
            </a:r>
            <a:r>
              <a:rPr lang="en-US" dirty="0">
                <a:latin typeface="Lucida Handwriting"/>
              </a:rPr>
              <a:t>F</a:t>
            </a:r>
            <a:r>
              <a:rPr lang="en-US" baseline="-25000" dirty="0"/>
              <a:t>t</a:t>
            </a:r>
            <a:r>
              <a:rPr lang="en-US" dirty="0"/>
              <a:t> that produces its end value.</a:t>
            </a:r>
          </a:p>
        </p:txBody>
      </p:sp>
      <p:sp>
        <p:nvSpPr>
          <p:cNvPr id="4" name="Footer Placeholder 3"/>
          <p:cNvSpPr>
            <a:spLocks noGrp="1"/>
          </p:cNvSpPr>
          <p:nvPr>
            <p:ph type="ftr" sz="quarter" idx="11"/>
          </p:nvPr>
        </p:nvSpPr>
        <p:spPr>
          <a:xfrm>
            <a:off x="457200" y="6356350"/>
            <a:ext cx="5562600"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029"/>
          </a:xfrm>
        </p:spPr>
        <p:txBody>
          <a:bodyPr/>
          <a:lstStyle/>
          <a:p>
            <a:r>
              <a:rPr lang="en-US" dirty="0"/>
              <a:t>IRR</a:t>
            </a:r>
          </a:p>
        </p:txBody>
      </p:sp>
      <p:sp>
        <p:nvSpPr>
          <p:cNvPr id="3" name="Content Placeholder 2"/>
          <p:cNvSpPr>
            <a:spLocks noGrp="1"/>
          </p:cNvSpPr>
          <p:nvPr>
            <p:ph idx="1"/>
          </p:nvPr>
        </p:nvSpPr>
        <p:spPr>
          <a:xfrm>
            <a:off x="457200" y="1100668"/>
            <a:ext cx="8229600" cy="5115276"/>
          </a:xfrm>
        </p:spPr>
        <p:txBody>
          <a:bodyPr>
            <a:normAutofit fontScale="47500" lnSpcReduction="20000"/>
          </a:bodyPr>
          <a:lstStyle/>
          <a:p>
            <a:pPr>
              <a:buNone/>
            </a:pPr>
            <a:r>
              <a:rPr lang="en-US" dirty="0"/>
              <a:t> 	   t</a:t>
            </a:r>
            <a:r>
              <a:rPr lang="en-US" baseline="-25000" dirty="0"/>
              <a:t>1</a:t>
            </a:r>
            <a:r>
              <a:rPr lang="en-US" dirty="0"/>
              <a:t>		    t</a:t>
            </a:r>
            <a:r>
              <a:rPr lang="en-US" baseline="-25000" dirty="0"/>
              <a:t>2</a:t>
            </a:r>
            <a:r>
              <a:rPr lang="en-US" dirty="0"/>
              <a:t>	             t</a:t>
            </a:r>
            <a:r>
              <a:rPr lang="en-US" baseline="-25000" dirty="0"/>
              <a:t>3</a:t>
            </a:r>
            <a:r>
              <a:rPr lang="en-US" dirty="0"/>
              <a:t>	</a:t>
            </a:r>
          </a:p>
          <a:p>
            <a:pPr>
              <a:buNone/>
            </a:pPr>
            <a:r>
              <a:rPr lang="en-US" dirty="0"/>
              <a:t>V</a:t>
            </a:r>
            <a:r>
              <a:rPr lang="en-US" baseline="-25000" dirty="0"/>
              <a:t>o</a:t>
            </a:r>
            <a:r>
              <a:rPr lang="en-US" dirty="0"/>
              <a:t>  ---------</a:t>
            </a:r>
            <a:r>
              <a:rPr lang="en-US" dirty="0" err="1">
                <a:sym typeface="Wingdings"/>
              </a:rPr>
              <a:t></a:t>
            </a:r>
            <a:r>
              <a:rPr lang="en-US" dirty="0"/>
              <a:t>  -----------------</a:t>
            </a:r>
            <a:r>
              <a:rPr lang="en-US" dirty="0" err="1">
                <a:sym typeface="Wingdings"/>
              </a:rPr>
              <a:t></a:t>
            </a:r>
            <a:r>
              <a:rPr lang="en-US" dirty="0"/>
              <a:t>  ----</a:t>
            </a:r>
            <a:r>
              <a:rPr lang="en-US" dirty="0" err="1">
                <a:sym typeface="Wingdings"/>
              </a:rPr>
              <a:t></a:t>
            </a:r>
            <a:r>
              <a:rPr lang="en-US" dirty="0"/>
              <a:t> 	V</a:t>
            </a:r>
            <a:r>
              <a:rPr lang="en-US" baseline="-25000" dirty="0"/>
              <a:t>o</a:t>
            </a:r>
            <a:r>
              <a:rPr lang="en-US" dirty="0"/>
              <a:t>   *</a:t>
            </a:r>
            <a:r>
              <a:rPr lang="en-US" dirty="0">
                <a:latin typeface="Lucida Handwriting"/>
              </a:rPr>
              <a:t>F</a:t>
            </a:r>
            <a:r>
              <a:rPr lang="en-US" baseline="-25000" dirty="0"/>
              <a:t>o</a:t>
            </a:r>
            <a:r>
              <a:rPr lang="en-US" baseline="30000" dirty="0"/>
              <a:t>(t1+t2+t3)/yr</a:t>
            </a:r>
            <a:r>
              <a:rPr lang="en-US" dirty="0"/>
              <a:t> </a:t>
            </a:r>
          </a:p>
          <a:p>
            <a:pPr>
              <a:buNone/>
            </a:pPr>
            <a:r>
              <a:rPr lang="en-US" dirty="0"/>
              <a:t> </a:t>
            </a:r>
          </a:p>
          <a:p>
            <a:pPr>
              <a:buNone/>
            </a:pPr>
            <a:r>
              <a:rPr lang="en-US" dirty="0"/>
              <a:t>    		      CF</a:t>
            </a:r>
            <a:r>
              <a:rPr lang="en-US" baseline="-25000" dirty="0"/>
              <a:t>1</a:t>
            </a:r>
            <a:r>
              <a:rPr lang="en-US" dirty="0"/>
              <a:t>  -----------------</a:t>
            </a:r>
            <a:r>
              <a:rPr lang="en-US" dirty="0" err="1">
                <a:sym typeface="Wingdings"/>
              </a:rPr>
              <a:t></a:t>
            </a:r>
            <a:r>
              <a:rPr lang="en-US" dirty="0"/>
              <a:t>  ----</a:t>
            </a:r>
            <a:r>
              <a:rPr lang="en-US" dirty="0" err="1">
                <a:sym typeface="Wingdings"/>
              </a:rPr>
              <a:t></a:t>
            </a:r>
            <a:r>
              <a:rPr lang="en-US" dirty="0"/>
              <a:t> 	CF</a:t>
            </a:r>
            <a:r>
              <a:rPr lang="en-US" baseline="-25000" dirty="0"/>
              <a:t>1</a:t>
            </a:r>
            <a:r>
              <a:rPr lang="en-US" dirty="0"/>
              <a:t> *</a:t>
            </a:r>
            <a:r>
              <a:rPr lang="en-US" dirty="0">
                <a:latin typeface="Lucida Handwriting"/>
              </a:rPr>
              <a:t>F</a:t>
            </a:r>
            <a:r>
              <a:rPr lang="en-US" baseline="-25000" dirty="0"/>
              <a:t>1</a:t>
            </a:r>
            <a:r>
              <a:rPr lang="en-US" baseline="30000" dirty="0"/>
              <a:t>(t2+t3)/yr</a:t>
            </a:r>
            <a:endParaRPr lang="en-US" dirty="0"/>
          </a:p>
          <a:p>
            <a:pPr>
              <a:buNone/>
            </a:pPr>
            <a:r>
              <a:rPr lang="en-US" dirty="0"/>
              <a:t> </a:t>
            </a:r>
          </a:p>
          <a:p>
            <a:pPr>
              <a:buNone/>
            </a:pPr>
            <a:r>
              <a:rPr lang="en-US" dirty="0"/>
              <a:t>         				    CF</a:t>
            </a:r>
            <a:r>
              <a:rPr lang="en-US" baseline="-25000" dirty="0"/>
              <a:t>2 </a:t>
            </a:r>
            <a:r>
              <a:rPr lang="en-US" dirty="0"/>
              <a:t> ----</a:t>
            </a:r>
            <a:r>
              <a:rPr lang="en-US" dirty="0" err="1">
                <a:sym typeface="Wingdings"/>
              </a:rPr>
              <a:t></a:t>
            </a:r>
            <a:r>
              <a:rPr lang="en-US" dirty="0"/>
              <a:t> 	CF</a:t>
            </a:r>
            <a:r>
              <a:rPr lang="en-US" baseline="-25000" dirty="0"/>
              <a:t>2</a:t>
            </a:r>
            <a:r>
              <a:rPr lang="en-US" dirty="0"/>
              <a:t> *</a:t>
            </a:r>
            <a:r>
              <a:rPr lang="en-US" dirty="0">
                <a:latin typeface="Lucida Handwriting"/>
              </a:rPr>
              <a:t>F</a:t>
            </a:r>
            <a:r>
              <a:rPr lang="en-US" baseline="-25000" dirty="0"/>
              <a:t>2</a:t>
            </a:r>
            <a:r>
              <a:rPr lang="en-US" baseline="30000" dirty="0"/>
              <a:t>(t3)/yr</a:t>
            </a:r>
            <a:endParaRPr lang="en-US" dirty="0"/>
          </a:p>
          <a:p>
            <a:pPr>
              <a:buNone/>
            </a:pPr>
            <a:r>
              <a:rPr lang="en-US" dirty="0"/>
              <a:t> </a:t>
            </a:r>
          </a:p>
          <a:p>
            <a:pPr>
              <a:buNone/>
            </a:pPr>
            <a:r>
              <a:rPr lang="en-US" dirty="0" err="1"/>
              <a:t>V</a:t>
            </a:r>
            <a:r>
              <a:rPr lang="en-US" baseline="-25000" dirty="0" err="1"/>
              <a:t>f</a:t>
            </a:r>
            <a:r>
              <a:rPr lang="en-US" dirty="0"/>
              <a:t> = V</a:t>
            </a:r>
            <a:r>
              <a:rPr lang="en-US" baseline="-25000" dirty="0"/>
              <a:t>o</a:t>
            </a:r>
            <a:r>
              <a:rPr lang="en-US" dirty="0"/>
              <a:t>*</a:t>
            </a:r>
            <a:r>
              <a:rPr lang="en-US" b="1" dirty="0">
                <a:latin typeface="Lucida Handwriting"/>
              </a:rPr>
              <a:t>F</a:t>
            </a:r>
            <a:r>
              <a:rPr lang="en-US" b="1" baseline="-25000" dirty="0"/>
              <a:t>o</a:t>
            </a:r>
            <a:r>
              <a:rPr lang="en-US" baseline="30000" dirty="0"/>
              <a:t>(t1+t2+t3)/yr</a:t>
            </a:r>
            <a:r>
              <a:rPr lang="en-US" dirty="0"/>
              <a:t> + CF</a:t>
            </a:r>
            <a:r>
              <a:rPr lang="en-US" baseline="-25000" dirty="0"/>
              <a:t>1</a:t>
            </a:r>
            <a:r>
              <a:rPr lang="en-US" dirty="0"/>
              <a:t>*</a:t>
            </a:r>
            <a:r>
              <a:rPr lang="en-US" b="1" dirty="0">
                <a:latin typeface="Lucida Handwriting"/>
              </a:rPr>
              <a:t>F</a:t>
            </a:r>
            <a:r>
              <a:rPr lang="en-US" b="1" baseline="-25000" dirty="0"/>
              <a:t>1</a:t>
            </a:r>
            <a:r>
              <a:rPr lang="en-US" baseline="30000" dirty="0"/>
              <a:t>(t2+t3)/yr</a:t>
            </a:r>
            <a:r>
              <a:rPr lang="en-US" dirty="0"/>
              <a:t> + CF</a:t>
            </a:r>
            <a:r>
              <a:rPr lang="en-US" baseline="-25000" dirty="0"/>
              <a:t>2</a:t>
            </a:r>
            <a:r>
              <a:rPr lang="en-US" dirty="0"/>
              <a:t>*</a:t>
            </a:r>
            <a:r>
              <a:rPr lang="en-US" b="1" dirty="0">
                <a:latin typeface="Lucida Handwriting"/>
              </a:rPr>
              <a:t>F</a:t>
            </a:r>
            <a:r>
              <a:rPr lang="en-US" b="1" baseline="-25000" dirty="0"/>
              <a:t>2</a:t>
            </a:r>
            <a:r>
              <a:rPr lang="en-US" baseline="30000" dirty="0"/>
              <a:t>(t3)/yr</a:t>
            </a:r>
            <a:endParaRPr lang="en-US" dirty="0"/>
          </a:p>
          <a:p>
            <a:pPr>
              <a:buNone/>
            </a:pPr>
            <a:r>
              <a:rPr lang="en-US" dirty="0"/>
              <a:t> </a:t>
            </a:r>
          </a:p>
          <a:p>
            <a:pPr>
              <a:buNone/>
            </a:pPr>
            <a:r>
              <a:rPr lang="en-US" dirty="0"/>
              <a:t> </a:t>
            </a:r>
          </a:p>
          <a:p>
            <a:r>
              <a:rPr lang="en-US" sz="5053" dirty="0"/>
              <a:t>Find the </a:t>
            </a:r>
            <a:r>
              <a:rPr lang="en-US" sz="5053" dirty="0">
                <a:latin typeface="Lucida Handwriting"/>
              </a:rPr>
              <a:t>F</a:t>
            </a:r>
            <a:r>
              <a:rPr lang="en-US" sz="5053" baseline="-25000" dirty="0"/>
              <a:t>A</a:t>
            </a:r>
            <a:r>
              <a:rPr lang="en-US" sz="5053" dirty="0"/>
              <a:t> that preserves the </a:t>
            </a:r>
            <a:r>
              <a:rPr lang="en-US" sz="5053" dirty="0" err="1"/>
              <a:t>V</a:t>
            </a:r>
            <a:r>
              <a:rPr lang="en-US" sz="5053" baseline="-25000" dirty="0" err="1"/>
              <a:t>f</a:t>
            </a:r>
            <a:r>
              <a:rPr lang="en-US" sz="5053" baseline="-25000" dirty="0"/>
              <a:t> </a:t>
            </a:r>
            <a:r>
              <a:rPr lang="en-US" sz="5053" dirty="0"/>
              <a:t>:</a:t>
            </a:r>
          </a:p>
          <a:p>
            <a:pPr>
              <a:buNone/>
            </a:pPr>
            <a:r>
              <a:rPr lang="en-US" dirty="0"/>
              <a:t> </a:t>
            </a:r>
          </a:p>
          <a:p>
            <a:pPr>
              <a:buNone/>
            </a:pPr>
            <a:r>
              <a:rPr lang="en-US" dirty="0"/>
              <a:t>	   t</a:t>
            </a:r>
            <a:r>
              <a:rPr lang="en-US" baseline="-25000" dirty="0"/>
              <a:t>1</a:t>
            </a:r>
            <a:r>
              <a:rPr lang="en-US" dirty="0"/>
              <a:t>		    t</a:t>
            </a:r>
            <a:r>
              <a:rPr lang="en-US" baseline="-25000" dirty="0"/>
              <a:t>2</a:t>
            </a:r>
            <a:r>
              <a:rPr lang="en-US" dirty="0"/>
              <a:t>	             t</a:t>
            </a:r>
            <a:r>
              <a:rPr lang="en-US" baseline="-25000" dirty="0"/>
              <a:t>3</a:t>
            </a:r>
            <a:r>
              <a:rPr lang="en-US" dirty="0"/>
              <a:t>	</a:t>
            </a:r>
          </a:p>
          <a:p>
            <a:pPr>
              <a:buNone/>
            </a:pPr>
            <a:r>
              <a:rPr lang="en-US" dirty="0"/>
              <a:t>V</a:t>
            </a:r>
            <a:r>
              <a:rPr lang="en-US" baseline="-25000" dirty="0"/>
              <a:t>o</a:t>
            </a:r>
            <a:r>
              <a:rPr lang="en-US" dirty="0"/>
              <a:t>  ---------</a:t>
            </a:r>
            <a:r>
              <a:rPr lang="en-US" dirty="0" err="1">
                <a:sym typeface="Wingdings"/>
              </a:rPr>
              <a:t></a:t>
            </a:r>
            <a:r>
              <a:rPr lang="en-US" dirty="0"/>
              <a:t>  -----------------</a:t>
            </a:r>
            <a:r>
              <a:rPr lang="en-US" dirty="0" err="1">
                <a:sym typeface="Wingdings"/>
              </a:rPr>
              <a:t></a:t>
            </a:r>
            <a:r>
              <a:rPr lang="en-US" dirty="0"/>
              <a:t>  ----</a:t>
            </a:r>
            <a:r>
              <a:rPr lang="en-US" dirty="0" err="1">
                <a:sym typeface="Wingdings"/>
              </a:rPr>
              <a:t></a:t>
            </a:r>
            <a:r>
              <a:rPr lang="en-US" dirty="0"/>
              <a:t> 	V</a:t>
            </a:r>
            <a:r>
              <a:rPr lang="en-US" baseline="-25000" dirty="0"/>
              <a:t>o</a:t>
            </a:r>
            <a:r>
              <a:rPr lang="en-US" dirty="0"/>
              <a:t>   *</a:t>
            </a:r>
            <a:r>
              <a:rPr lang="en-US" dirty="0">
                <a:latin typeface="Lucida Handwriting"/>
              </a:rPr>
              <a:t>F</a:t>
            </a:r>
            <a:r>
              <a:rPr lang="en-US" baseline="-25000" dirty="0"/>
              <a:t>A</a:t>
            </a:r>
            <a:r>
              <a:rPr lang="en-US" baseline="30000" dirty="0"/>
              <a:t>(t1+t2+t3)/yr</a:t>
            </a:r>
            <a:r>
              <a:rPr lang="en-US" dirty="0"/>
              <a:t> </a:t>
            </a:r>
          </a:p>
          <a:p>
            <a:pPr>
              <a:buNone/>
            </a:pPr>
            <a:r>
              <a:rPr lang="en-US" dirty="0"/>
              <a:t> </a:t>
            </a:r>
          </a:p>
          <a:p>
            <a:pPr>
              <a:buNone/>
            </a:pPr>
            <a:r>
              <a:rPr lang="en-US" dirty="0"/>
              <a:t>    	         CF</a:t>
            </a:r>
            <a:r>
              <a:rPr lang="en-US" baseline="-25000" dirty="0"/>
              <a:t>1</a:t>
            </a:r>
            <a:r>
              <a:rPr lang="en-US" dirty="0"/>
              <a:t>  -----------------</a:t>
            </a:r>
            <a:r>
              <a:rPr lang="en-US" dirty="0" err="1">
                <a:sym typeface="Wingdings"/>
              </a:rPr>
              <a:t></a:t>
            </a:r>
            <a:r>
              <a:rPr lang="en-US" dirty="0"/>
              <a:t>  ----</a:t>
            </a:r>
            <a:r>
              <a:rPr lang="en-US" dirty="0" err="1">
                <a:sym typeface="Wingdings"/>
              </a:rPr>
              <a:t></a:t>
            </a:r>
            <a:r>
              <a:rPr lang="en-US" dirty="0"/>
              <a:t> 	CF</a:t>
            </a:r>
            <a:r>
              <a:rPr lang="en-US" baseline="-25000" dirty="0"/>
              <a:t>1</a:t>
            </a:r>
            <a:r>
              <a:rPr lang="en-US" dirty="0"/>
              <a:t> *</a:t>
            </a:r>
            <a:r>
              <a:rPr lang="en-US" dirty="0">
                <a:latin typeface="Lucida Handwriting"/>
              </a:rPr>
              <a:t>F</a:t>
            </a:r>
            <a:r>
              <a:rPr lang="en-US" baseline="-25000" dirty="0"/>
              <a:t>A</a:t>
            </a:r>
            <a:r>
              <a:rPr lang="en-US" baseline="30000" dirty="0"/>
              <a:t>(t2+t3)/yr</a:t>
            </a:r>
            <a:endParaRPr lang="en-US" dirty="0"/>
          </a:p>
          <a:p>
            <a:pPr>
              <a:buNone/>
            </a:pPr>
            <a:r>
              <a:rPr lang="en-US" dirty="0"/>
              <a:t> </a:t>
            </a:r>
          </a:p>
          <a:p>
            <a:pPr>
              <a:buNone/>
            </a:pPr>
            <a:r>
              <a:rPr lang="en-US" dirty="0"/>
              <a:t>         				    CF</a:t>
            </a:r>
            <a:r>
              <a:rPr lang="en-US" baseline="-25000" dirty="0"/>
              <a:t>2 </a:t>
            </a:r>
            <a:r>
              <a:rPr lang="en-US" dirty="0"/>
              <a:t> ----</a:t>
            </a:r>
            <a:r>
              <a:rPr lang="en-US" dirty="0" err="1">
                <a:sym typeface="Wingdings"/>
              </a:rPr>
              <a:t></a:t>
            </a:r>
            <a:r>
              <a:rPr lang="en-US" dirty="0"/>
              <a:t> 	CF</a:t>
            </a:r>
            <a:r>
              <a:rPr lang="en-US" baseline="-25000" dirty="0"/>
              <a:t>A</a:t>
            </a:r>
            <a:r>
              <a:rPr lang="en-US" dirty="0"/>
              <a:t> *</a:t>
            </a:r>
            <a:r>
              <a:rPr lang="en-US" dirty="0">
                <a:latin typeface="Lucida Handwriting"/>
              </a:rPr>
              <a:t>F</a:t>
            </a:r>
            <a:r>
              <a:rPr lang="en-US" baseline="-25000" dirty="0"/>
              <a:t>A</a:t>
            </a:r>
            <a:r>
              <a:rPr lang="en-US" baseline="30000" dirty="0"/>
              <a:t>(t3)/yr</a:t>
            </a:r>
            <a:endParaRPr lang="en-US" dirty="0"/>
          </a:p>
          <a:p>
            <a:pPr>
              <a:buNone/>
            </a:pPr>
            <a:r>
              <a:rPr lang="en-US" dirty="0"/>
              <a:t> </a:t>
            </a:r>
          </a:p>
          <a:p>
            <a:pPr>
              <a:buNone/>
            </a:pPr>
            <a:r>
              <a:rPr lang="en-US" dirty="0" err="1"/>
              <a:t>V</a:t>
            </a:r>
            <a:r>
              <a:rPr lang="en-US" baseline="-25000" dirty="0" err="1"/>
              <a:t>f</a:t>
            </a:r>
            <a:r>
              <a:rPr lang="en-US" dirty="0"/>
              <a:t> = V</a:t>
            </a:r>
            <a:r>
              <a:rPr lang="en-US" baseline="-25000" dirty="0"/>
              <a:t>o</a:t>
            </a:r>
            <a:r>
              <a:rPr lang="en-US" dirty="0"/>
              <a:t>*</a:t>
            </a:r>
            <a:r>
              <a:rPr lang="en-US" b="1" dirty="0">
                <a:latin typeface="Lucida Handwriting"/>
              </a:rPr>
              <a:t>F</a:t>
            </a:r>
            <a:r>
              <a:rPr lang="en-US" b="1" baseline="-25000" dirty="0"/>
              <a:t>A</a:t>
            </a:r>
            <a:r>
              <a:rPr lang="en-US" baseline="30000" dirty="0"/>
              <a:t>(t1+t2+t3)/yr</a:t>
            </a:r>
            <a:r>
              <a:rPr lang="en-US" dirty="0"/>
              <a:t> + CF</a:t>
            </a:r>
            <a:r>
              <a:rPr lang="en-US" baseline="-25000" dirty="0"/>
              <a:t>1</a:t>
            </a:r>
            <a:r>
              <a:rPr lang="en-US" dirty="0"/>
              <a:t>*</a:t>
            </a:r>
            <a:r>
              <a:rPr lang="en-US" b="1" dirty="0">
                <a:latin typeface="Lucida Handwriting"/>
              </a:rPr>
              <a:t>F</a:t>
            </a:r>
            <a:r>
              <a:rPr lang="en-US" b="1" baseline="-25000" dirty="0"/>
              <a:t>A</a:t>
            </a:r>
            <a:r>
              <a:rPr lang="en-US" baseline="30000" dirty="0"/>
              <a:t>(t2+t3)/yr</a:t>
            </a:r>
            <a:r>
              <a:rPr lang="en-US" dirty="0"/>
              <a:t> + CF</a:t>
            </a:r>
            <a:r>
              <a:rPr lang="en-US" baseline="-25000" dirty="0"/>
              <a:t>2</a:t>
            </a:r>
            <a:r>
              <a:rPr lang="en-US" dirty="0"/>
              <a:t>*</a:t>
            </a:r>
            <a:r>
              <a:rPr lang="en-US" b="1" dirty="0">
                <a:latin typeface="Lucida Handwriting"/>
              </a:rPr>
              <a:t>F</a:t>
            </a:r>
            <a:r>
              <a:rPr lang="en-US" b="1" baseline="-25000" dirty="0"/>
              <a:t>A</a:t>
            </a:r>
            <a:r>
              <a:rPr lang="en-US" baseline="30000" dirty="0"/>
              <a:t>(t3)/yr</a:t>
            </a:r>
            <a:endParaRPr lang="en-US"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4495"/>
          </a:xfrm>
        </p:spPr>
        <p:txBody>
          <a:bodyPr/>
          <a:lstStyle/>
          <a:p>
            <a:r>
              <a:rPr lang="en-US" b="1" dirty="0"/>
              <a:t>IRR</a:t>
            </a:r>
          </a:p>
        </p:txBody>
      </p:sp>
      <p:sp>
        <p:nvSpPr>
          <p:cNvPr id="3" name="Content Placeholder 2"/>
          <p:cNvSpPr>
            <a:spLocks noGrp="1"/>
          </p:cNvSpPr>
          <p:nvPr>
            <p:ph idx="1"/>
          </p:nvPr>
        </p:nvSpPr>
        <p:spPr>
          <a:xfrm>
            <a:off x="457199" y="1278468"/>
            <a:ext cx="8358863" cy="4847696"/>
          </a:xfrm>
        </p:spPr>
        <p:txBody>
          <a:bodyPr>
            <a:normAutofit fontScale="77500" lnSpcReduction="20000"/>
          </a:bodyPr>
          <a:lstStyle/>
          <a:p>
            <a:pPr>
              <a:buNone/>
            </a:pPr>
            <a:r>
              <a:rPr lang="en-US" dirty="0"/>
              <a:t>The average of </a:t>
            </a:r>
            <a:r>
              <a:rPr lang="en-US" dirty="0">
                <a:latin typeface="Lucida Handwriting"/>
              </a:rPr>
              <a:t>F</a:t>
            </a:r>
            <a:r>
              <a:rPr lang="en-US" baseline="-25000" dirty="0"/>
              <a:t>t</a:t>
            </a:r>
            <a:r>
              <a:rPr lang="en-US" dirty="0"/>
              <a:t> that preserves this V</a:t>
            </a:r>
            <a:r>
              <a:rPr lang="en-US" baseline="-25000" dirty="0"/>
              <a:t>f</a:t>
            </a:r>
            <a:r>
              <a:rPr lang="en-US" dirty="0"/>
              <a:t> function is defined:</a:t>
            </a:r>
          </a:p>
          <a:p>
            <a:pPr>
              <a:buNone/>
            </a:pPr>
            <a:endParaRPr lang="en-US" dirty="0"/>
          </a:p>
          <a:p>
            <a:pPr>
              <a:buNone/>
            </a:pPr>
            <a:r>
              <a:rPr lang="en-US" dirty="0"/>
              <a:t>V</a:t>
            </a:r>
            <a:r>
              <a:rPr lang="en-US" baseline="-25000" dirty="0"/>
              <a:t>o</a:t>
            </a:r>
            <a:r>
              <a:rPr lang="en-US" dirty="0"/>
              <a:t>*</a:t>
            </a:r>
            <a:r>
              <a:rPr lang="en-US" dirty="0">
                <a:latin typeface="Lucida Handwriting"/>
              </a:rPr>
              <a:t>F</a:t>
            </a:r>
            <a:r>
              <a:rPr lang="en-US" baseline="-25000" dirty="0"/>
              <a:t>o</a:t>
            </a:r>
            <a:r>
              <a:rPr lang="en-US" baseline="30000" dirty="0"/>
              <a:t>T/yr</a:t>
            </a:r>
            <a:r>
              <a:rPr lang="en-US" dirty="0"/>
              <a:t> + </a:t>
            </a:r>
            <a:r>
              <a:rPr lang="en-US" dirty="0">
                <a:latin typeface="Symbol"/>
              </a:rPr>
              <a:t>S</a:t>
            </a:r>
            <a:r>
              <a:rPr lang="en-US" baseline="-25000" dirty="0"/>
              <a:t>tεT</a:t>
            </a:r>
            <a:r>
              <a:rPr lang="en-US" dirty="0"/>
              <a:t> [CF</a:t>
            </a:r>
            <a:r>
              <a:rPr lang="en-US" baseline="-25000" dirty="0"/>
              <a:t>t</a:t>
            </a:r>
            <a:r>
              <a:rPr lang="en-US" dirty="0"/>
              <a:t>*</a:t>
            </a:r>
            <a:r>
              <a:rPr lang="en-US" dirty="0">
                <a:latin typeface="Lucida Handwriting"/>
              </a:rPr>
              <a:t>F</a:t>
            </a:r>
            <a:r>
              <a:rPr lang="en-US" baseline="-25000" dirty="0"/>
              <a:t>t</a:t>
            </a:r>
            <a:r>
              <a:rPr lang="en-US" baseline="30000" dirty="0"/>
              <a:t>(T-t)/yr</a:t>
            </a:r>
            <a:r>
              <a:rPr lang="en-US" dirty="0"/>
              <a:t>] = V</a:t>
            </a:r>
            <a:r>
              <a:rPr lang="en-US" baseline="-25000" dirty="0"/>
              <a:t>o</a:t>
            </a:r>
            <a:r>
              <a:rPr lang="en-US" dirty="0"/>
              <a:t>*</a:t>
            </a:r>
            <a:r>
              <a:rPr lang="en-US" b="1" dirty="0">
                <a:latin typeface="Lucida Handwriting"/>
              </a:rPr>
              <a:t>F</a:t>
            </a:r>
            <a:r>
              <a:rPr lang="en-US" b="1" baseline="-25000" dirty="0"/>
              <a:t>A</a:t>
            </a:r>
            <a:r>
              <a:rPr lang="en-US" baseline="30000" dirty="0"/>
              <a:t>T/yr</a:t>
            </a:r>
            <a:r>
              <a:rPr lang="en-US" dirty="0"/>
              <a:t> + </a:t>
            </a:r>
            <a:r>
              <a:rPr lang="en-US" dirty="0">
                <a:latin typeface="Symbol"/>
              </a:rPr>
              <a:t>S</a:t>
            </a:r>
            <a:r>
              <a:rPr lang="en-US" baseline="-25000" dirty="0"/>
              <a:t>tεT </a:t>
            </a:r>
            <a:r>
              <a:rPr lang="en-US" dirty="0"/>
              <a:t>[CF</a:t>
            </a:r>
            <a:r>
              <a:rPr lang="en-US" baseline="-25000" dirty="0"/>
              <a:t>t</a:t>
            </a:r>
            <a:r>
              <a:rPr lang="en-US" dirty="0"/>
              <a:t>*</a:t>
            </a:r>
            <a:r>
              <a:rPr lang="en-US" b="1" dirty="0">
                <a:latin typeface="Lucida Handwriting"/>
              </a:rPr>
              <a:t>F</a:t>
            </a:r>
            <a:r>
              <a:rPr lang="en-US" b="1" baseline="-25000" dirty="0"/>
              <a:t>A</a:t>
            </a:r>
            <a:r>
              <a:rPr lang="en-US" baseline="30000" dirty="0"/>
              <a:t>(T-t)/yr</a:t>
            </a:r>
            <a:r>
              <a:rPr lang="en-US" dirty="0"/>
              <a:t>],</a:t>
            </a:r>
          </a:p>
          <a:p>
            <a:pPr>
              <a:buNone/>
            </a:pPr>
            <a:endParaRPr lang="en-US" dirty="0"/>
          </a:p>
          <a:p>
            <a:pPr>
              <a:buNone/>
            </a:pPr>
            <a:r>
              <a:rPr lang="en-US" dirty="0"/>
              <a:t>V</a:t>
            </a:r>
            <a:r>
              <a:rPr lang="en-US" baseline="-25000" dirty="0"/>
              <a:t>f</a:t>
            </a:r>
            <a:r>
              <a:rPr lang="en-US" dirty="0"/>
              <a:t> = V</a:t>
            </a:r>
            <a:r>
              <a:rPr lang="en-US" baseline="-25000" dirty="0"/>
              <a:t>o</a:t>
            </a:r>
            <a:r>
              <a:rPr lang="en-US" dirty="0"/>
              <a:t>*</a:t>
            </a:r>
            <a:r>
              <a:rPr lang="en-US" b="1" dirty="0">
                <a:latin typeface="Lucida Handwriting"/>
              </a:rPr>
              <a:t>F</a:t>
            </a:r>
            <a:r>
              <a:rPr lang="en-US" b="1" baseline="-25000" dirty="0"/>
              <a:t>A</a:t>
            </a:r>
            <a:r>
              <a:rPr lang="en-US" baseline="30000" dirty="0"/>
              <a:t>T/yr</a:t>
            </a:r>
            <a:r>
              <a:rPr lang="en-US" dirty="0"/>
              <a:t> + </a:t>
            </a:r>
            <a:r>
              <a:rPr lang="en-US" dirty="0">
                <a:latin typeface="Symbol"/>
              </a:rPr>
              <a:t>S</a:t>
            </a:r>
            <a:r>
              <a:rPr lang="en-US" baseline="-25000" dirty="0"/>
              <a:t>tεT </a:t>
            </a:r>
            <a:r>
              <a:rPr lang="en-US" dirty="0"/>
              <a:t>[CF</a:t>
            </a:r>
            <a:r>
              <a:rPr lang="en-US" baseline="-25000" dirty="0"/>
              <a:t>t</a:t>
            </a:r>
            <a:r>
              <a:rPr lang="en-US" dirty="0"/>
              <a:t>*</a:t>
            </a:r>
            <a:r>
              <a:rPr lang="en-US" b="1" dirty="0">
                <a:latin typeface="Lucida Handwriting"/>
              </a:rPr>
              <a:t>F</a:t>
            </a:r>
            <a:r>
              <a:rPr lang="en-US" b="1" baseline="-25000" dirty="0"/>
              <a:t>A</a:t>
            </a:r>
            <a:r>
              <a:rPr lang="en-US" baseline="30000" dirty="0"/>
              <a:t>(T-</a:t>
            </a:r>
            <a:r>
              <a:rPr lang="en-US" baseline="30000" dirty="0" err="1"/>
              <a:t>t</a:t>
            </a:r>
            <a:r>
              <a:rPr lang="en-US" baseline="30000" dirty="0"/>
              <a:t>)/yr</a:t>
            </a:r>
            <a:r>
              <a:rPr lang="en-US" dirty="0"/>
              <a:t>].</a:t>
            </a:r>
          </a:p>
          <a:p>
            <a:pPr>
              <a:buNone/>
            </a:pPr>
            <a:endParaRPr lang="en-US" sz="1429" dirty="0"/>
          </a:p>
          <a:p>
            <a:pPr>
              <a:buNone/>
            </a:pPr>
            <a:r>
              <a:rPr lang="en-US" dirty="0"/>
              <a:t>The only relevant information about </a:t>
            </a:r>
            <a:r>
              <a:rPr lang="en-US" dirty="0">
                <a:latin typeface="Lucida Handwriting"/>
              </a:rPr>
              <a:t>F</a:t>
            </a:r>
            <a:r>
              <a:rPr lang="en-US" baseline="-25000" dirty="0"/>
              <a:t>t</a:t>
            </a:r>
            <a:r>
              <a:rPr lang="en-US" dirty="0"/>
              <a:t> is filtered through </a:t>
            </a:r>
            <a:r>
              <a:rPr lang="en-US" dirty="0" err="1"/>
              <a:t>V</a:t>
            </a:r>
            <a:r>
              <a:rPr lang="en-US" baseline="-25000" dirty="0" err="1"/>
              <a:t>f</a:t>
            </a:r>
            <a:r>
              <a:rPr lang="en-US" dirty="0"/>
              <a:t>.</a:t>
            </a:r>
          </a:p>
          <a:p>
            <a:pPr>
              <a:buNone/>
            </a:pPr>
            <a:endParaRPr lang="en-US" sz="1290" dirty="0"/>
          </a:p>
          <a:p>
            <a:pPr>
              <a:buNone/>
            </a:pPr>
            <a:r>
              <a:rPr lang="en-US" dirty="0"/>
              <a:t>This is standard definition of the return factor for the Internal Rate of Return (IRR):  IRR = </a:t>
            </a:r>
            <a:r>
              <a:rPr lang="en-US" dirty="0">
                <a:latin typeface="Lucida Handwriting"/>
              </a:rPr>
              <a:t>F</a:t>
            </a:r>
            <a:r>
              <a:rPr lang="en-US" baseline="-25000" dirty="0"/>
              <a:t>A</a:t>
            </a:r>
            <a:r>
              <a:rPr lang="en-US" dirty="0"/>
              <a:t> – 1.</a:t>
            </a:r>
          </a:p>
          <a:p>
            <a:pPr>
              <a:buNone/>
            </a:pPr>
            <a:r>
              <a:rPr lang="en-US" dirty="0"/>
              <a:t>This explication makes explicit that</a:t>
            </a:r>
          </a:p>
          <a:p>
            <a:pPr>
              <a:buNone/>
            </a:pPr>
            <a:r>
              <a:rPr lang="en-US" b="1" dirty="0"/>
              <a:t>IRR</a:t>
            </a:r>
            <a:r>
              <a:rPr lang="en-US" dirty="0"/>
              <a:t> is the CF-weighted average, which preserves V</a:t>
            </a:r>
            <a:r>
              <a:rPr lang="en-US" baseline="-25000" dirty="0"/>
              <a:t>f </a:t>
            </a:r>
            <a:r>
              <a:rPr lang="en-US" dirty="0"/>
              <a:t>,</a:t>
            </a:r>
            <a:endParaRPr lang="en-US" baseline="-25000" dirty="0"/>
          </a:p>
          <a:p>
            <a:pPr>
              <a:buNone/>
            </a:pPr>
            <a:r>
              <a:rPr lang="en-US" baseline="-25000" dirty="0">
                <a:solidFill>
                  <a:srgbClr val="FF0000"/>
                </a:solidFill>
              </a:rPr>
              <a:t>	</a:t>
            </a:r>
            <a:r>
              <a:rPr lang="en-US" dirty="0">
                <a:solidFill>
                  <a:srgbClr val="FF0000"/>
                </a:solidFill>
              </a:rPr>
              <a:t>of the annualized return-till-end </a:t>
            </a:r>
            <a:r>
              <a:rPr lang="en-US" dirty="0"/>
              <a:t>of the specified period.</a:t>
            </a:r>
            <a:r>
              <a:rPr lang="en-US" dirty="0">
                <a:solidFill>
                  <a:srgbClr val="FF0000"/>
                </a:solidFill>
              </a:rPr>
              <a:t> </a:t>
            </a:r>
            <a:endParaRPr lang="en-US" dirty="0"/>
          </a:p>
        </p:txBody>
      </p:sp>
      <p:sp>
        <p:nvSpPr>
          <p:cNvPr id="4" name="Footer Placeholder 3"/>
          <p:cNvSpPr>
            <a:spLocks noGrp="1"/>
          </p:cNvSpPr>
          <p:nvPr>
            <p:ph type="ftr" sz="quarter" idx="11"/>
          </p:nvPr>
        </p:nvSpPr>
        <p:spPr>
          <a:xfrm>
            <a:off x="457199" y="6356350"/>
            <a:ext cx="5562601"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243840"/>
            <a:ext cx="8229600" cy="1676400"/>
          </a:xfrm>
        </p:spPr>
        <p:txBody>
          <a:bodyPr>
            <a:normAutofit/>
          </a:bodyPr>
          <a:lstStyle/>
          <a:p>
            <a:r>
              <a:rPr lang="en-US" b="1" dirty="0"/>
              <a:t>Preserved function for </a:t>
            </a:r>
            <a:br>
              <a:rPr lang="en-US" b="1" dirty="0"/>
            </a:br>
            <a:r>
              <a:rPr lang="en-US" b="1" dirty="0"/>
              <a:t>the </a:t>
            </a:r>
            <a:r>
              <a:rPr lang="en-US" b="1" u="heavy" dirty="0">
                <a:uFill>
                  <a:solidFill>
                    <a:srgbClr val="FF0000"/>
                  </a:solidFill>
                </a:uFill>
              </a:rPr>
              <a:t>Modified Dietz </a:t>
            </a:r>
            <a:r>
              <a:rPr lang="en-US" b="1" dirty="0"/>
              <a:t>Return</a:t>
            </a:r>
            <a:endParaRPr lang="en-US" sz="4000" b="1" dirty="0"/>
          </a:p>
        </p:txBody>
      </p:sp>
      <p:sp>
        <p:nvSpPr>
          <p:cNvPr id="3" name="Content Placeholder 2"/>
          <p:cNvSpPr>
            <a:spLocks noGrp="1"/>
          </p:cNvSpPr>
          <p:nvPr>
            <p:ph idx="1"/>
          </p:nvPr>
        </p:nvSpPr>
        <p:spPr>
          <a:xfrm>
            <a:off x="274320" y="2062480"/>
            <a:ext cx="8608623" cy="4293870"/>
          </a:xfrm>
        </p:spPr>
        <p:txBody>
          <a:bodyPr>
            <a:normAutofit lnSpcReduction="10000"/>
          </a:bodyPr>
          <a:lstStyle/>
          <a:p>
            <a:pPr>
              <a:buNone/>
            </a:pPr>
            <a:r>
              <a:rPr lang="en-US" dirty="0"/>
              <a:t>Consider the final value, V</a:t>
            </a:r>
            <a:r>
              <a:rPr lang="en-US" baseline="-25000" dirty="0"/>
              <a:t>f</a:t>
            </a:r>
            <a:r>
              <a:rPr lang="en-US" dirty="0"/>
              <a:t>, of an instrument as a </a:t>
            </a:r>
          </a:p>
          <a:p>
            <a:pPr>
              <a:buNone/>
            </a:pPr>
            <a:r>
              <a:rPr lang="en-US" dirty="0"/>
              <a:t>function of the </a:t>
            </a:r>
            <a:r>
              <a:rPr lang="en-US" dirty="0">
                <a:solidFill>
                  <a:srgbClr val="0000FF"/>
                </a:solidFill>
              </a:rPr>
              <a:t>return to end per</a:t>
            </a:r>
          </a:p>
          <a:p>
            <a:pPr>
              <a:buNone/>
            </a:pPr>
            <a:r>
              <a:rPr lang="en-US" dirty="0">
                <a:solidFill>
                  <a:srgbClr val="FF0000"/>
                </a:solidFill>
              </a:rPr>
              <a:t>arithmetic proportion of time till the end</a:t>
            </a:r>
            <a:r>
              <a:rPr lang="en-US" dirty="0"/>
              <a:t>:</a:t>
            </a:r>
          </a:p>
          <a:p>
            <a:pPr>
              <a:buNone/>
            </a:pPr>
            <a:endParaRPr lang="en-US" sz="1000" dirty="0"/>
          </a:p>
          <a:p>
            <a:pPr>
              <a:buNone/>
            </a:pPr>
            <a:r>
              <a:rPr lang="en-US" dirty="0">
                <a:solidFill>
                  <a:srgbClr val="0000FF"/>
                </a:solidFill>
              </a:rPr>
              <a:t>R</a:t>
            </a:r>
            <a:r>
              <a:rPr lang="en-US" baseline="30000" dirty="0">
                <a:solidFill>
                  <a:srgbClr val="0000FF"/>
                </a:solidFill>
              </a:rPr>
              <a:t>md</a:t>
            </a:r>
            <a:r>
              <a:rPr lang="en-US" baseline="-25000" dirty="0">
                <a:solidFill>
                  <a:srgbClr val="0000FF"/>
                </a:solidFill>
              </a:rPr>
              <a:t>t</a:t>
            </a:r>
            <a:r>
              <a:rPr lang="en-US" dirty="0">
                <a:solidFill>
                  <a:srgbClr val="0000FF"/>
                </a:solidFill>
              </a:rPr>
              <a:t> </a:t>
            </a:r>
            <a:r>
              <a:rPr lang="en-US" dirty="0">
                <a:solidFill>
                  <a:srgbClr val="0000FF"/>
                </a:solidFill>
                <a:sym typeface="Symbol"/>
              </a:rPr>
              <a:t></a:t>
            </a:r>
            <a:r>
              <a:rPr lang="en-US" dirty="0">
                <a:solidFill>
                  <a:srgbClr val="0000FF"/>
                </a:solidFill>
              </a:rPr>
              <a:t> R</a:t>
            </a:r>
            <a:r>
              <a:rPr lang="en-US" baseline="-25000" dirty="0">
                <a:solidFill>
                  <a:srgbClr val="0000FF"/>
                </a:solidFill>
              </a:rPr>
              <a:t>t</a:t>
            </a:r>
            <a:r>
              <a:rPr lang="en-US" baseline="-25000" dirty="0">
                <a:solidFill>
                  <a:srgbClr val="0000FF"/>
                </a:solidFill>
                <a:sym typeface="Wingdings"/>
              </a:rPr>
              <a:t></a:t>
            </a:r>
            <a:r>
              <a:rPr lang="en-US" baseline="-25000" dirty="0">
                <a:solidFill>
                  <a:srgbClr val="0000FF"/>
                </a:solidFill>
              </a:rPr>
              <a:t>T</a:t>
            </a:r>
            <a:r>
              <a:rPr lang="en-US" dirty="0">
                <a:solidFill>
                  <a:srgbClr val="0000FF"/>
                </a:solidFill>
              </a:rPr>
              <a:t> /</a:t>
            </a:r>
            <a:r>
              <a:rPr lang="en-US" dirty="0">
                <a:solidFill>
                  <a:srgbClr val="FF0000"/>
                </a:solidFill>
              </a:rPr>
              <a:t>[(T–t)/T]</a:t>
            </a:r>
            <a:r>
              <a:rPr lang="en-US" dirty="0"/>
              <a:t>		G </a:t>
            </a:r>
            <a:r>
              <a:rPr lang="en-US" dirty="0" err="1">
                <a:sym typeface="Symbol"/>
              </a:rPr>
              <a:t></a:t>
            </a:r>
            <a:r>
              <a:rPr lang="en-US" dirty="0"/>
              <a:t> V</a:t>
            </a:r>
            <a:r>
              <a:rPr lang="en-US" baseline="-25000" dirty="0"/>
              <a:t>f</a:t>
            </a:r>
            <a:r>
              <a:rPr lang="en-US" dirty="0"/>
              <a:t> – (V</a:t>
            </a:r>
            <a:r>
              <a:rPr lang="en-US" baseline="-25000" dirty="0"/>
              <a:t>o</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a:t>
            </a:r>
          </a:p>
          <a:p>
            <a:pPr>
              <a:buNone/>
            </a:pPr>
            <a:endParaRPr lang="en-US" sz="1000" dirty="0"/>
          </a:p>
          <a:p>
            <a:pPr>
              <a:buNone/>
            </a:pPr>
            <a:r>
              <a:rPr lang="en-US" dirty="0"/>
              <a:t>V</a:t>
            </a:r>
            <a:r>
              <a:rPr lang="en-US" baseline="-25000" dirty="0"/>
              <a:t>f</a:t>
            </a:r>
            <a:r>
              <a:rPr lang="en-US" dirty="0"/>
              <a:t> = V</a:t>
            </a:r>
            <a:r>
              <a:rPr lang="en-US" baseline="-25000" dirty="0"/>
              <a:t>o </a:t>
            </a:r>
            <a:r>
              <a:rPr lang="en-US" dirty="0"/>
              <a:t>* (1 + R</a:t>
            </a:r>
            <a:r>
              <a:rPr lang="en-US" baseline="-25000" dirty="0"/>
              <a:t>o</a:t>
            </a:r>
            <a:r>
              <a:rPr lang="en-US" baseline="-25000" dirty="0">
                <a:sym typeface="Wingdings"/>
              </a:rPr>
              <a:t></a:t>
            </a:r>
            <a:r>
              <a:rPr lang="en-US" baseline="-25000" dirty="0"/>
              <a:t>T</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a:t>
            </a:r>
            <a:r>
              <a:rPr lang="en-US" baseline="-25000" dirty="0"/>
              <a:t> </a:t>
            </a:r>
            <a:r>
              <a:rPr lang="en-US" dirty="0"/>
              <a:t>[1 + </a:t>
            </a:r>
            <a:r>
              <a:rPr lang="en-US" dirty="0" err="1"/>
              <a:t>R</a:t>
            </a:r>
            <a:r>
              <a:rPr lang="en-US" baseline="-25000" dirty="0" err="1"/>
              <a:t>t</a:t>
            </a:r>
            <a:r>
              <a:rPr lang="en-US" baseline="-25000" dirty="0" err="1">
                <a:sym typeface="Wingdings"/>
              </a:rPr>
              <a:t></a:t>
            </a:r>
            <a:r>
              <a:rPr lang="en-US" baseline="-25000" dirty="0" err="1"/>
              <a:t>T</a:t>
            </a:r>
            <a:r>
              <a:rPr lang="en-US" baseline="-25000" dirty="0"/>
              <a:t> </a:t>
            </a:r>
            <a:r>
              <a:rPr lang="en-US" dirty="0"/>
              <a:t>]} </a:t>
            </a:r>
          </a:p>
          <a:p>
            <a:pPr>
              <a:buNone/>
            </a:pPr>
            <a:r>
              <a:rPr lang="en-US" dirty="0"/>
              <a:t>		= V</a:t>
            </a:r>
            <a:r>
              <a:rPr lang="en-US" baseline="-25000" dirty="0"/>
              <a:t>o </a:t>
            </a:r>
            <a:r>
              <a:rPr lang="en-US" dirty="0"/>
              <a:t>*</a:t>
            </a:r>
            <a:r>
              <a:rPr lang="en-US" baseline="-25000" dirty="0"/>
              <a:t> </a:t>
            </a:r>
            <a:r>
              <a:rPr lang="en-US" dirty="0"/>
              <a:t>(1 + R</a:t>
            </a:r>
            <a:r>
              <a:rPr lang="en-US" baseline="30000" dirty="0"/>
              <a:t>md</a:t>
            </a:r>
            <a:r>
              <a:rPr lang="en-US" baseline="-25000" dirty="0"/>
              <a:t>o</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*[1 +</a:t>
            </a:r>
            <a:r>
              <a:rPr lang="en-US" baseline="-25000" dirty="0"/>
              <a:t> </a:t>
            </a:r>
            <a:r>
              <a:rPr lang="en-US" dirty="0" err="1"/>
              <a:t>R</a:t>
            </a:r>
            <a:r>
              <a:rPr lang="en-US" baseline="30000" dirty="0" err="1"/>
              <a:t>md</a:t>
            </a:r>
            <a:r>
              <a:rPr lang="en-US" baseline="-25000" dirty="0" err="1"/>
              <a:t>t</a:t>
            </a:r>
            <a:r>
              <a:rPr lang="en-US" baseline="-25000" dirty="0"/>
              <a:t> </a:t>
            </a:r>
            <a:r>
              <a:rPr lang="en-US" dirty="0"/>
              <a:t>*</a:t>
            </a:r>
            <a:r>
              <a:rPr lang="en-US" baseline="-25000" dirty="0"/>
              <a:t> </a:t>
            </a:r>
            <a:r>
              <a:rPr lang="en-US" dirty="0"/>
              <a:t>(T-t)/T]}.</a:t>
            </a:r>
          </a:p>
          <a:p>
            <a:pPr>
              <a:buNone/>
            </a:pPr>
            <a:r>
              <a:rPr lang="en-US" dirty="0"/>
              <a:t>G  = V</a:t>
            </a:r>
            <a:r>
              <a:rPr lang="en-US" baseline="-25000" dirty="0"/>
              <a:t>o </a:t>
            </a:r>
            <a:r>
              <a:rPr lang="en-US" dirty="0"/>
              <a:t>*</a:t>
            </a:r>
            <a:r>
              <a:rPr lang="en-US" baseline="-25000" dirty="0"/>
              <a:t> </a:t>
            </a:r>
            <a:r>
              <a:rPr lang="en-US" dirty="0"/>
              <a:t>R</a:t>
            </a:r>
            <a:r>
              <a:rPr lang="en-US" baseline="30000" dirty="0"/>
              <a:t>md</a:t>
            </a:r>
            <a:r>
              <a:rPr lang="en-US" baseline="-25000" dirty="0"/>
              <a:t>o</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 R</a:t>
            </a:r>
            <a:r>
              <a:rPr lang="en-US" baseline="30000" dirty="0"/>
              <a:t>md</a:t>
            </a:r>
            <a:r>
              <a:rPr lang="en-US" baseline="-25000" dirty="0"/>
              <a:t>t </a:t>
            </a:r>
            <a:r>
              <a:rPr lang="en-US" dirty="0"/>
              <a:t>*</a:t>
            </a:r>
            <a:r>
              <a:rPr lang="en-US" baseline="-25000" dirty="0"/>
              <a:t> </a:t>
            </a:r>
            <a:r>
              <a:rPr lang="en-US" dirty="0"/>
              <a:t>(T-t)/T].</a:t>
            </a:r>
          </a:p>
        </p:txBody>
      </p:sp>
      <p:sp>
        <p:nvSpPr>
          <p:cNvPr id="4" name="Footer Placeholder 3"/>
          <p:cNvSpPr>
            <a:spLocks noGrp="1"/>
          </p:cNvSpPr>
          <p:nvPr>
            <p:ph type="ftr" sz="quarter" idx="11"/>
          </p:nvPr>
        </p:nvSpPr>
        <p:spPr>
          <a:xfrm>
            <a:off x="457200" y="6356350"/>
            <a:ext cx="5562600"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8918"/>
          </a:xfrm>
        </p:spPr>
        <p:txBody>
          <a:bodyPr/>
          <a:lstStyle/>
          <a:p>
            <a:r>
              <a:rPr lang="en-US" dirty="0"/>
              <a:t>Modified Dietz</a:t>
            </a:r>
          </a:p>
        </p:txBody>
      </p:sp>
      <p:sp>
        <p:nvSpPr>
          <p:cNvPr id="3" name="Content Placeholder 2"/>
          <p:cNvSpPr>
            <a:spLocks noGrp="1"/>
          </p:cNvSpPr>
          <p:nvPr>
            <p:ph idx="1"/>
          </p:nvPr>
        </p:nvSpPr>
        <p:spPr>
          <a:xfrm>
            <a:off x="457200" y="1213556"/>
            <a:ext cx="8229600" cy="5030611"/>
          </a:xfrm>
        </p:spPr>
        <p:txBody>
          <a:bodyPr>
            <a:normAutofit fontScale="47500" lnSpcReduction="20000"/>
          </a:bodyPr>
          <a:lstStyle/>
          <a:p>
            <a:pPr>
              <a:buNone/>
            </a:pPr>
            <a:r>
              <a:rPr lang="en-US" dirty="0"/>
              <a:t>	    t</a:t>
            </a:r>
            <a:r>
              <a:rPr lang="en-US" baseline="-25000" dirty="0"/>
              <a:t>1</a:t>
            </a:r>
            <a:r>
              <a:rPr lang="en-US" dirty="0"/>
              <a:t>		  t</a:t>
            </a:r>
            <a:r>
              <a:rPr lang="en-US" baseline="-25000" dirty="0"/>
              <a:t>2</a:t>
            </a:r>
            <a:r>
              <a:rPr lang="en-US" dirty="0"/>
              <a:t>	             t</a:t>
            </a:r>
            <a:r>
              <a:rPr lang="en-US" baseline="-25000" dirty="0"/>
              <a:t>3</a:t>
            </a:r>
            <a:r>
              <a:rPr lang="en-US" dirty="0"/>
              <a:t>	</a:t>
            </a:r>
          </a:p>
          <a:p>
            <a:pPr>
              <a:buNone/>
            </a:pPr>
            <a:r>
              <a:rPr lang="en-US" dirty="0"/>
              <a:t>V</a:t>
            </a:r>
            <a:r>
              <a:rPr lang="en-US" baseline="-25000" dirty="0"/>
              <a:t>o</a:t>
            </a:r>
            <a:r>
              <a:rPr lang="en-US" dirty="0"/>
              <a:t>  ---------</a:t>
            </a:r>
            <a:r>
              <a:rPr lang="en-US" dirty="0" err="1">
                <a:sym typeface="Wingdings"/>
              </a:rPr>
              <a:t></a:t>
            </a:r>
            <a:r>
              <a:rPr lang="en-US" dirty="0"/>
              <a:t>  -----------------</a:t>
            </a:r>
            <a:r>
              <a:rPr lang="en-US" dirty="0" err="1">
                <a:sym typeface="Wingdings"/>
              </a:rPr>
              <a:t></a:t>
            </a:r>
            <a:r>
              <a:rPr lang="en-US" dirty="0"/>
              <a:t>  ----</a:t>
            </a:r>
            <a:r>
              <a:rPr lang="en-US" dirty="0" err="1">
                <a:sym typeface="Wingdings"/>
              </a:rPr>
              <a:t></a:t>
            </a:r>
            <a:r>
              <a:rPr lang="en-US" dirty="0"/>
              <a:t>         V</a:t>
            </a:r>
            <a:r>
              <a:rPr lang="en-US" baseline="-25000" dirty="0"/>
              <a:t>o</a:t>
            </a:r>
            <a:r>
              <a:rPr lang="en-US" dirty="0"/>
              <a:t> * R</a:t>
            </a:r>
            <a:r>
              <a:rPr lang="en-US" baseline="-25000" dirty="0"/>
              <a:t>0</a:t>
            </a:r>
            <a:r>
              <a:rPr lang="en-US" baseline="-25000" dirty="0">
                <a:sym typeface="Wingdings"/>
              </a:rPr>
              <a:t></a:t>
            </a:r>
            <a:r>
              <a:rPr lang="en-US" baseline="-25000" dirty="0"/>
              <a:t>T</a:t>
            </a:r>
            <a:r>
              <a:rPr lang="en-US" dirty="0"/>
              <a:t>   =   V</a:t>
            </a:r>
            <a:r>
              <a:rPr lang="en-US" baseline="-25000" dirty="0"/>
              <a:t>o</a:t>
            </a:r>
            <a:r>
              <a:rPr lang="en-US" dirty="0"/>
              <a:t>   * </a:t>
            </a:r>
            <a:r>
              <a:rPr lang="en-US" b="1" dirty="0"/>
              <a:t>R</a:t>
            </a:r>
            <a:r>
              <a:rPr lang="en-US" b="1" baseline="30000" dirty="0"/>
              <a:t>md</a:t>
            </a:r>
            <a:r>
              <a:rPr lang="en-US" b="1" baseline="-25000" dirty="0"/>
              <a:t>0</a:t>
            </a:r>
            <a:r>
              <a:rPr lang="en-US" dirty="0"/>
              <a:t>*(T-0)/T</a:t>
            </a:r>
          </a:p>
          <a:p>
            <a:pPr>
              <a:buNone/>
            </a:pPr>
            <a:endParaRPr lang="en-US" dirty="0"/>
          </a:p>
          <a:p>
            <a:pPr>
              <a:buNone/>
            </a:pPr>
            <a:r>
              <a:rPr lang="en-US" dirty="0"/>
              <a:t>    		      CF</a:t>
            </a:r>
            <a:r>
              <a:rPr lang="en-US" baseline="-25000" dirty="0"/>
              <a:t>1</a:t>
            </a:r>
            <a:r>
              <a:rPr lang="en-US" dirty="0"/>
              <a:t>  -----------------</a:t>
            </a:r>
            <a:r>
              <a:rPr lang="en-US" dirty="0" err="1">
                <a:sym typeface="Wingdings"/>
              </a:rPr>
              <a:t></a:t>
            </a:r>
            <a:r>
              <a:rPr lang="en-US" dirty="0"/>
              <a:t>  ----</a:t>
            </a:r>
            <a:r>
              <a:rPr lang="en-US" dirty="0" err="1">
                <a:sym typeface="Wingdings"/>
              </a:rPr>
              <a:t></a:t>
            </a:r>
            <a:r>
              <a:rPr lang="en-US" dirty="0"/>
              <a:t>       CF</a:t>
            </a:r>
            <a:r>
              <a:rPr lang="en-US" baseline="-25000" dirty="0"/>
              <a:t>1</a:t>
            </a:r>
            <a:r>
              <a:rPr lang="en-US" dirty="0"/>
              <a:t> * R</a:t>
            </a:r>
            <a:r>
              <a:rPr lang="en-US" baseline="-25000" dirty="0"/>
              <a:t>t1</a:t>
            </a:r>
            <a:r>
              <a:rPr lang="en-US" baseline="-25000" dirty="0">
                <a:sym typeface="Wingdings"/>
              </a:rPr>
              <a:t></a:t>
            </a:r>
            <a:r>
              <a:rPr lang="en-US" baseline="-25000" dirty="0"/>
              <a:t>T</a:t>
            </a:r>
            <a:r>
              <a:rPr lang="en-US" dirty="0"/>
              <a:t>  =  CF</a:t>
            </a:r>
            <a:r>
              <a:rPr lang="en-US" baseline="-25000" dirty="0"/>
              <a:t>1</a:t>
            </a:r>
            <a:r>
              <a:rPr lang="en-US" dirty="0"/>
              <a:t> * </a:t>
            </a:r>
            <a:r>
              <a:rPr lang="en-US" b="1" dirty="0" err="1"/>
              <a:t>R</a:t>
            </a:r>
            <a:r>
              <a:rPr lang="en-US" b="1" baseline="30000" dirty="0" err="1"/>
              <a:t>md</a:t>
            </a:r>
            <a:r>
              <a:rPr lang="en-US" b="1" baseline="-25000" dirty="0"/>
              <a:t> t1</a:t>
            </a:r>
            <a:r>
              <a:rPr lang="en-US" dirty="0"/>
              <a:t>*(T-t</a:t>
            </a:r>
            <a:r>
              <a:rPr lang="en-US" baseline="-25000" dirty="0"/>
              <a:t>1</a:t>
            </a:r>
            <a:r>
              <a:rPr lang="en-US" dirty="0"/>
              <a:t>)/T</a:t>
            </a:r>
          </a:p>
          <a:p>
            <a:pPr>
              <a:buNone/>
            </a:pPr>
            <a:endParaRPr lang="en-US" dirty="0"/>
          </a:p>
          <a:p>
            <a:pPr>
              <a:buNone/>
            </a:pPr>
            <a:r>
              <a:rPr lang="en-US" dirty="0"/>
              <a:t>				              CF</a:t>
            </a:r>
            <a:r>
              <a:rPr lang="en-US" baseline="-25000" dirty="0"/>
              <a:t>2 </a:t>
            </a:r>
            <a:r>
              <a:rPr lang="en-US" dirty="0"/>
              <a:t> ----</a:t>
            </a:r>
            <a:r>
              <a:rPr lang="en-US" dirty="0" err="1">
                <a:sym typeface="Wingdings"/>
              </a:rPr>
              <a:t></a:t>
            </a:r>
            <a:r>
              <a:rPr lang="en-US" dirty="0"/>
              <a:t>       CF</a:t>
            </a:r>
            <a:r>
              <a:rPr lang="en-US" baseline="-25000" dirty="0"/>
              <a:t>2</a:t>
            </a:r>
            <a:r>
              <a:rPr lang="en-US" dirty="0"/>
              <a:t> * R</a:t>
            </a:r>
            <a:r>
              <a:rPr lang="en-US" baseline="-25000" dirty="0"/>
              <a:t>t2</a:t>
            </a:r>
            <a:r>
              <a:rPr lang="en-US" baseline="-25000" dirty="0">
                <a:sym typeface="Wingdings"/>
              </a:rPr>
              <a:t></a:t>
            </a:r>
            <a:r>
              <a:rPr lang="en-US" baseline="-25000" dirty="0"/>
              <a:t>T</a:t>
            </a:r>
            <a:r>
              <a:rPr lang="en-US" dirty="0"/>
              <a:t>  =  CF</a:t>
            </a:r>
            <a:r>
              <a:rPr lang="en-US" baseline="-25000" dirty="0"/>
              <a:t>2</a:t>
            </a:r>
            <a:r>
              <a:rPr lang="en-US" dirty="0"/>
              <a:t> * </a:t>
            </a:r>
            <a:r>
              <a:rPr lang="en-US" b="1" dirty="0" err="1"/>
              <a:t>R</a:t>
            </a:r>
            <a:r>
              <a:rPr lang="en-US" b="1" baseline="30000" dirty="0" err="1"/>
              <a:t>md</a:t>
            </a:r>
            <a:r>
              <a:rPr lang="en-US" b="1" baseline="-25000" dirty="0"/>
              <a:t> t2</a:t>
            </a:r>
            <a:r>
              <a:rPr lang="en-US" dirty="0"/>
              <a:t>*(T-t</a:t>
            </a:r>
            <a:r>
              <a:rPr lang="en-US" baseline="-25000" dirty="0"/>
              <a:t>2</a:t>
            </a:r>
            <a:r>
              <a:rPr lang="en-US" dirty="0"/>
              <a:t>)/T</a:t>
            </a:r>
          </a:p>
          <a:p>
            <a:pPr>
              <a:buNone/>
            </a:pPr>
            <a:r>
              <a:rPr lang="en-US" dirty="0"/>
              <a:t> </a:t>
            </a:r>
          </a:p>
          <a:p>
            <a:pPr>
              <a:buNone/>
            </a:pPr>
            <a:r>
              <a:rPr lang="en-US" dirty="0"/>
              <a:t>G = V</a:t>
            </a:r>
            <a:r>
              <a:rPr lang="en-US" baseline="-25000" dirty="0"/>
              <a:t>o</a:t>
            </a:r>
            <a:r>
              <a:rPr lang="en-US" dirty="0"/>
              <a:t>   * </a:t>
            </a:r>
            <a:r>
              <a:rPr lang="en-US" b="1" dirty="0"/>
              <a:t>R</a:t>
            </a:r>
            <a:r>
              <a:rPr lang="en-US" b="1" baseline="30000" dirty="0"/>
              <a:t>md</a:t>
            </a:r>
            <a:r>
              <a:rPr lang="en-US" b="1" baseline="-25000" dirty="0"/>
              <a:t>0</a:t>
            </a:r>
            <a:r>
              <a:rPr lang="en-US" dirty="0"/>
              <a:t>*(T-0)/T + CF</a:t>
            </a:r>
            <a:r>
              <a:rPr lang="en-US" baseline="-25000" dirty="0"/>
              <a:t>1</a:t>
            </a:r>
            <a:r>
              <a:rPr lang="en-US" dirty="0"/>
              <a:t> * </a:t>
            </a:r>
            <a:r>
              <a:rPr lang="en-US" b="1" dirty="0" err="1"/>
              <a:t>R</a:t>
            </a:r>
            <a:r>
              <a:rPr lang="en-US" b="1" baseline="30000" dirty="0" err="1"/>
              <a:t>md</a:t>
            </a:r>
            <a:r>
              <a:rPr lang="en-US" b="1" baseline="-25000" dirty="0"/>
              <a:t> t1</a:t>
            </a:r>
            <a:r>
              <a:rPr lang="en-US" dirty="0"/>
              <a:t>*(T-t</a:t>
            </a:r>
            <a:r>
              <a:rPr lang="en-US" baseline="-25000" dirty="0"/>
              <a:t>1</a:t>
            </a:r>
            <a:r>
              <a:rPr lang="en-US" dirty="0"/>
              <a:t>)/T + CF</a:t>
            </a:r>
            <a:r>
              <a:rPr lang="en-US" baseline="-25000" dirty="0"/>
              <a:t>2</a:t>
            </a:r>
            <a:r>
              <a:rPr lang="en-US" dirty="0"/>
              <a:t> * </a:t>
            </a:r>
            <a:r>
              <a:rPr lang="en-US" b="1" dirty="0" err="1"/>
              <a:t>R</a:t>
            </a:r>
            <a:r>
              <a:rPr lang="en-US" b="1" baseline="30000" dirty="0" err="1"/>
              <a:t>md</a:t>
            </a:r>
            <a:r>
              <a:rPr lang="en-US" b="1" baseline="30000" dirty="0"/>
              <a:t> </a:t>
            </a:r>
            <a:r>
              <a:rPr lang="en-US" b="1" baseline="-25000" dirty="0"/>
              <a:t>t2</a:t>
            </a:r>
            <a:r>
              <a:rPr lang="en-US" dirty="0"/>
              <a:t>*(T-t</a:t>
            </a:r>
            <a:r>
              <a:rPr lang="en-US" baseline="-25000" dirty="0"/>
              <a:t>2</a:t>
            </a:r>
            <a:r>
              <a:rPr lang="en-US" dirty="0"/>
              <a:t>)/T</a:t>
            </a:r>
          </a:p>
          <a:p>
            <a:pPr>
              <a:buNone/>
            </a:pPr>
            <a:r>
              <a:rPr lang="en-US" dirty="0"/>
              <a:t> </a:t>
            </a:r>
          </a:p>
          <a:p>
            <a:pPr>
              <a:buNone/>
            </a:pPr>
            <a:r>
              <a:rPr lang="en-US" dirty="0"/>
              <a:t> </a:t>
            </a:r>
          </a:p>
          <a:p>
            <a:pPr>
              <a:buNone/>
            </a:pPr>
            <a:r>
              <a:rPr lang="en-US" sz="6000" dirty="0"/>
              <a:t>Find the </a:t>
            </a:r>
            <a:r>
              <a:rPr lang="en-US" sz="6000" b="1" dirty="0" err="1"/>
              <a:t>R</a:t>
            </a:r>
            <a:r>
              <a:rPr lang="en-US" sz="6000" b="1" baseline="30000" dirty="0" err="1"/>
              <a:t>md</a:t>
            </a:r>
            <a:r>
              <a:rPr lang="en-US" sz="6000" dirty="0"/>
              <a:t> that preserves the G (</a:t>
            </a:r>
            <a:r>
              <a:rPr lang="en-US" sz="6000" dirty="0" err="1"/>
              <a:t>V</a:t>
            </a:r>
            <a:r>
              <a:rPr lang="en-US" sz="6000" baseline="-25000" dirty="0" err="1"/>
              <a:t>f</a:t>
            </a:r>
            <a:r>
              <a:rPr lang="en-US" sz="6000" dirty="0"/>
              <a:t>):</a:t>
            </a:r>
          </a:p>
          <a:p>
            <a:pPr>
              <a:buNone/>
            </a:pPr>
            <a:r>
              <a:rPr lang="en-US" dirty="0"/>
              <a:t> </a:t>
            </a:r>
          </a:p>
          <a:p>
            <a:pPr>
              <a:buNone/>
            </a:pPr>
            <a:r>
              <a:rPr lang="en-US" dirty="0"/>
              <a:t>	   t</a:t>
            </a:r>
            <a:r>
              <a:rPr lang="en-US" baseline="-25000" dirty="0"/>
              <a:t>1</a:t>
            </a:r>
            <a:r>
              <a:rPr lang="en-US" dirty="0"/>
              <a:t>		    t</a:t>
            </a:r>
            <a:r>
              <a:rPr lang="en-US" baseline="-25000" dirty="0"/>
              <a:t>2</a:t>
            </a:r>
            <a:r>
              <a:rPr lang="en-US" dirty="0"/>
              <a:t>	             t</a:t>
            </a:r>
            <a:r>
              <a:rPr lang="en-US" baseline="-25000" dirty="0"/>
              <a:t>3</a:t>
            </a:r>
            <a:r>
              <a:rPr lang="en-US" dirty="0"/>
              <a:t>	</a:t>
            </a:r>
          </a:p>
          <a:p>
            <a:pPr>
              <a:buNone/>
            </a:pPr>
            <a:r>
              <a:rPr lang="en-US" dirty="0"/>
              <a:t>V</a:t>
            </a:r>
            <a:r>
              <a:rPr lang="en-US" baseline="-25000" dirty="0"/>
              <a:t>o</a:t>
            </a:r>
            <a:r>
              <a:rPr lang="en-US" dirty="0"/>
              <a:t>  ---------</a:t>
            </a:r>
            <a:r>
              <a:rPr lang="en-US" dirty="0" err="1">
                <a:sym typeface="Wingdings"/>
              </a:rPr>
              <a:t></a:t>
            </a:r>
            <a:r>
              <a:rPr lang="en-US" dirty="0"/>
              <a:t>  -----------------</a:t>
            </a:r>
            <a:r>
              <a:rPr lang="en-US" dirty="0" err="1">
                <a:sym typeface="Wingdings"/>
              </a:rPr>
              <a:t></a:t>
            </a:r>
            <a:r>
              <a:rPr lang="en-US" dirty="0"/>
              <a:t>  ----</a:t>
            </a:r>
            <a:r>
              <a:rPr lang="en-US" dirty="0" err="1">
                <a:sym typeface="Wingdings"/>
              </a:rPr>
              <a:t></a:t>
            </a:r>
            <a:r>
              <a:rPr lang="en-US" dirty="0"/>
              <a:t> 	V</a:t>
            </a:r>
            <a:r>
              <a:rPr lang="en-US" baseline="-25000" dirty="0"/>
              <a:t>o</a:t>
            </a:r>
            <a:r>
              <a:rPr lang="en-US" dirty="0"/>
              <a:t> * R</a:t>
            </a:r>
            <a:r>
              <a:rPr lang="en-US" baseline="-25000" dirty="0"/>
              <a:t>0</a:t>
            </a:r>
            <a:r>
              <a:rPr lang="en-US" baseline="-25000" dirty="0">
                <a:sym typeface="Wingdings"/>
              </a:rPr>
              <a:t></a:t>
            </a:r>
            <a:r>
              <a:rPr lang="en-US" baseline="-25000" dirty="0"/>
              <a:t>T</a:t>
            </a:r>
            <a:r>
              <a:rPr lang="en-US" dirty="0"/>
              <a:t>   =   V</a:t>
            </a:r>
            <a:r>
              <a:rPr lang="en-US" baseline="-25000" dirty="0"/>
              <a:t>o</a:t>
            </a:r>
            <a:r>
              <a:rPr lang="en-US" dirty="0"/>
              <a:t>   * </a:t>
            </a:r>
            <a:r>
              <a:rPr lang="en-US" b="1" dirty="0" err="1"/>
              <a:t>R</a:t>
            </a:r>
            <a:r>
              <a:rPr lang="en-US" b="1" baseline="30000" dirty="0" err="1"/>
              <a:t>md</a:t>
            </a:r>
            <a:r>
              <a:rPr lang="en-US" dirty="0"/>
              <a:t>*(T-0)/T</a:t>
            </a:r>
          </a:p>
          <a:p>
            <a:pPr>
              <a:buNone/>
            </a:pPr>
            <a:r>
              <a:rPr lang="en-US" dirty="0"/>
              <a:t> </a:t>
            </a:r>
          </a:p>
          <a:p>
            <a:pPr>
              <a:buNone/>
            </a:pPr>
            <a:r>
              <a:rPr lang="en-US" dirty="0"/>
              <a:t>    		      CF</a:t>
            </a:r>
            <a:r>
              <a:rPr lang="en-US" baseline="-25000" dirty="0"/>
              <a:t>1</a:t>
            </a:r>
            <a:r>
              <a:rPr lang="en-US" dirty="0"/>
              <a:t>  -----------------</a:t>
            </a:r>
            <a:r>
              <a:rPr lang="en-US" dirty="0" err="1">
                <a:sym typeface="Wingdings"/>
              </a:rPr>
              <a:t></a:t>
            </a:r>
            <a:r>
              <a:rPr lang="en-US" dirty="0"/>
              <a:t>  ----</a:t>
            </a:r>
            <a:r>
              <a:rPr lang="en-US" dirty="0" err="1">
                <a:sym typeface="Wingdings"/>
              </a:rPr>
              <a:t></a:t>
            </a:r>
            <a:r>
              <a:rPr lang="en-US" dirty="0">
                <a:sym typeface="Wingdings"/>
              </a:rPr>
              <a:t>        </a:t>
            </a:r>
            <a:r>
              <a:rPr lang="en-US" dirty="0"/>
              <a:t>CF</a:t>
            </a:r>
            <a:r>
              <a:rPr lang="en-US" baseline="-25000" dirty="0"/>
              <a:t>1</a:t>
            </a:r>
            <a:r>
              <a:rPr lang="en-US" dirty="0"/>
              <a:t> * R</a:t>
            </a:r>
            <a:r>
              <a:rPr lang="en-US" baseline="-25000" dirty="0"/>
              <a:t>t1</a:t>
            </a:r>
            <a:r>
              <a:rPr lang="en-US" baseline="-25000" dirty="0">
                <a:sym typeface="Wingdings"/>
              </a:rPr>
              <a:t></a:t>
            </a:r>
            <a:r>
              <a:rPr lang="en-US" baseline="-25000" dirty="0"/>
              <a:t>T</a:t>
            </a:r>
            <a:r>
              <a:rPr lang="en-US" dirty="0"/>
              <a:t>  =  CF</a:t>
            </a:r>
            <a:r>
              <a:rPr lang="en-US" baseline="-25000" dirty="0"/>
              <a:t>1</a:t>
            </a:r>
            <a:r>
              <a:rPr lang="en-US" dirty="0"/>
              <a:t> * </a:t>
            </a:r>
            <a:r>
              <a:rPr lang="en-US" b="1" dirty="0" err="1"/>
              <a:t>R</a:t>
            </a:r>
            <a:r>
              <a:rPr lang="en-US" b="1" baseline="30000" dirty="0" err="1"/>
              <a:t>md</a:t>
            </a:r>
            <a:r>
              <a:rPr lang="en-US" b="1" baseline="30000" dirty="0"/>
              <a:t> </a:t>
            </a:r>
            <a:r>
              <a:rPr lang="en-US" dirty="0"/>
              <a:t>*(T-t</a:t>
            </a:r>
            <a:r>
              <a:rPr lang="en-US" baseline="-25000" dirty="0"/>
              <a:t>1</a:t>
            </a:r>
            <a:r>
              <a:rPr lang="en-US" dirty="0"/>
              <a:t>)/T</a:t>
            </a:r>
          </a:p>
          <a:p>
            <a:pPr>
              <a:buNone/>
            </a:pPr>
            <a:r>
              <a:rPr lang="en-US" dirty="0"/>
              <a:t> </a:t>
            </a:r>
          </a:p>
          <a:p>
            <a:pPr>
              <a:buNone/>
            </a:pPr>
            <a:r>
              <a:rPr lang="en-US" dirty="0"/>
              <a:t>         				    CF</a:t>
            </a:r>
            <a:r>
              <a:rPr lang="en-US" baseline="-25000" dirty="0"/>
              <a:t>2 </a:t>
            </a:r>
            <a:r>
              <a:rPr lang="en-US" dirty="0"/>
              <a:t> ----</a:t>
            </a:r>
            <a:r>
              <a:rPr lang="en-US" dirty="0" err="1">
                <a:sym typeface="Wingdings"/>
              </a:rPr>
              <a:t></a:t>
            </a:r>
            <a:r>
              <a:rPr lang="en-US" dirty="0"/>
              <a:t>        CF</a:t>
            </a:r>
            <a:r>
              <a:rPr lang="en-US" baseline="-25000" dirty="0"/>
              <a:t>2</a:t>
            </a:r>
            <a:r>
              <a:rPr lang="en-US" dirty="0"/>
              <a:t> * R</a:t>
            </a:r>
            <a:r>
              <a:rPr lang="en-US" baseline="-25000" dirty="0"/>
              <a:t>t2</a:t>
            </a:r>
            <a:r>
              <a:rPr lang="en-US" baseline="-25000" dirty="0">
                <a:sym typeface="Wingdings"/>
              </a:rPr>
              <a:t></a:t>
            </a:r>
            <a:r>
              <a:rPr lang="en-US" baseline="-25000" dirty="0"/>
              <a:t>T</a:t>
            </a:r>
            <a:r>
              <a:rPr lang="en-US" dirty="0"/>
              <a:t>  =  CF</a:t>
            </a:r>
            <a:r>
              <a:rPr lang="en-US" baseline="-25000" dirty="0"/>
              <a:t>2</a:t>
            </a:r>
            <a:r>
              <a:rPr lang="en-US" dirty="0"/>
              <a:t> * </a:t>
            </a:r>
            <a:r>
              <a:rPr lang="en-US" b="1" dirty="0" err="1"/>
              <a:t>R</a:t>
            </a:r>
            <a:r>
              <a:rPr lang="en-US" b="1" baseline="30000" dirty="0" err="1"/>
              <a:t>md</a:t>
            </a:r>
            <a:r>
              <a:rPr lang="en-US" b="1" baseline="30000" dirty="0"/>
              <a:t> </a:t>
            </a:r>
            <a:r>
              <a:rPr lang="en-US" dirty="0"/>
              <a:t>*(T-t</a:t>
            </a:r>
            <a:r>
              <a:rPr lang="en-US" baseline="-25000" dirty="0"/>
              <a:t>2</a:t>
            </a:r>
            <a:r>
              <a:rPr lang="en-US" dirty="0"/>
              <a:t>)/T</a:t>
            </a:r>
          </a:p>
          <a:p>
            <a:pPr>
              <a:buNone/>
            </a:pPr>
            <a:r>
              <a:rPr lang="en-US" dirty="0"/>
              <a:t> </a:t>
            </a:r>
          </a:p>
          <a:p>
            <a:pPr>
              <a:buNone/>
            </a:pPr>
            <a:r>
              <a:rPr lang="en-US" dirty="0"/>
              <a:t>G = V</a:t>
            </a:r>
            <a:r>
              <a:rPr lang="en-US" baseline="-25000" dirty="0"/>
              <a:t>o</a:t>
            </a:r>
            <a:r>
              <a:rPr lang="en-US" dirty="0"/>
              <a:t> * </a:t>
            </a:r>
            <a:r>
              <a:rPr lang="en-US" b="1" dirty="0" err="1"/>
              <a:t>R</a:t>
            </a:r>
            <a:r>
              <a:rPr lang="en-US" b="1" baseline="30000" dirty="0" err="1"/>
              <a:t>md</a:t>
            </a:r>
            <a:r>
              <a:rPr lang="en-US" b="1" baseline="30000" dirty="0"/>
              <a:t> </a:t>
            </a:r>
            <a:r>
              <a:rPr lang="en-US" dirty="0"/>
              <a:t>*(T-0)/T + CF</a:t>
            </a:r>
            <a:r>
              <a:rPr lang="en-US" baseline="-25000" dirty="0"/>
              <a:t>1</a:t>
            </a:r>
            <a:r>
              <a:rPr lang="en-US" dirty="0"/>
              <a:t> * </a:t>
            </a:r>
            <a:r>
              <a:rPr lang="en-US" b="1" dirty="0" err="1"/>
              <a:t>R</a:t>
            </a:r>
            <a:r>
              <a:rPr lang="en-US" b="1" baseline="30000" dirty="0" err="1"/>
              <a:t>md</a:t>
            </a:r>
            <a:r>
              <a:rPr lang="en-US" b="1" baseline="30000" dirty="0"/>
              <a:t> </a:t>
            </a:r>
            <a:r>
              <a:rPr lang="en-US" dirty="0"/>
              <a:t>*(T-t</a:t>
            </a:r>
            <a:r>
              <a:rPr lang="en-US" baseline="-25000" dirty="0"/>
              <a:t>1</a:t>
            </a:r>
            <a:r>
              <a:rPr lang="en-US" dirty="0"/>
              <a:t>)/T + CF</a:t>
            </a:r>
            <a:r>
              <a:rPr lang="en-US" baseline="-25000" dirty="0"/>
              <a:t>2</a:t>
            </a:r>
            <a:r>
              <a:rPr lang="en-US" dirty="0"/>
              <a:t> * </a:t>
            </a:r>
            <a:r>
              <a:rPr lang="en-US" b="1" dirty="0" err="1"/>
              <a:t>R</a:t>
            </a:r>
            <a:r>
              <a:rPr lang="en-US" b="1" baseline="30000" dirty="0" err="1"/>
              <a:t>md</a:t>
            </a:r>
            <a:r>
              <a:rPr lang="en-US" b="1" baseline="30000" dirty="0"/>
              <a:t> </a:t>
            </a:r>
            <a:r>
              <a:rPr lang="en-US" dirty="0"/>
              <a:t>*(T-t</a:t>
            </a:r>
            <a:r>
              <a:rPr lang="en-US" baseline="-25000" dirty="0"/>
              <a:t>2</a:t>
            </a:r>
            <a:r>
              <a:rPr lang="en-US" dirty="0"/>
              <a:t>)/T</a:t>
            </a:r>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09095"/>
          </a:xfrm>
        </p:spPr>
        <p:txBody>
          <a:bodyPr/>
          <a:lstStyle/>
          <a:p>
            <a:r>
              <a:rPr lang="en-US" b="1" dirty="0"/>
              <a:t>Modified Dietz Return</a:t>
            </a:r>
          </a:p>
        </p:txBody>
      </p:sp>
      <p:sp>
        <p:nvSpPr>
          <p:cNvPr id="3" name="Content Placeholder 2"/>
          <p:cNvSpPr>
            <a:spLocks noGrp="1"/>
          </p:cNvSpPr>
          <p:nvPr>
            <p:ph idx="1"/>
          </p:nvPr>
        </p:nvSpPr>
        <p:spPr>
          <a:xfrm>
            <a:off x="270933" y="1083733"/>
            <a:ext cx="8542867" cy="5164667"/>
          </a:xfrm>
        </p:spPr>
        <p:txBody>
          <a:bodyPr>
            <a:normAutofit fontScale="62500" lnSpcReduction="20000"/>
          </a:bodyPr>
          <a:lstStyle/>
          <a:p>
            <a:pPr>
              <a:buNone/>
            </a:pPr>
            <a:r>
              <a:rPr lang="en-US" dirty="0"/>
              <a:t>The average of R</a:t>
            </a:r>
            <a:r>
              <a:rPr lang="en-US" baseline="30000" dirty="0"/>
              <a:t>md</a:t>
            </a:r>
            <a:r>
              <a:rPr lang="en-US" baseline="-25000" dirty="0"/>
              <a:t>t</a:t>
            </a:r>
            <a:r>
              <a:rPr lang="en-US" dirty="0"/>
              <a:t> that preserves this Gain function is defined by:</a:t>
            </a:r>
          </a:p>
          <a:p>
            <a:pPr>
              <a:buNone/>
            </a:pPr>
            <a:endParaRPr lang="en-US" sz="1818" dirty="0"/>
          </a:p>
          <a:p>
            <a:pPr>
              <a:buNone/>
            </a:pPr>
            <a:r>
              <a:rPr lang="en-US" dirty="0"/>
              <a:t>G  = V</a:t>
            </a:r>
            <a:r>
              <a:rPr lang="en-US" baseline="-25000" dirty="0"/>
              <a:t>o </a:t>
            </a:r>
            <a:r>
              <a:rPr lang="en-US" dirty="0"/>
              <a:t>*</a:t>
            </a:r>
            <a:r>
              <a:rPr lang="en-US" baseline="-25000" dirty="0"/>
              <a:t> </a:t>
            </a:r>
            <a:r>
              <a:rPr lang="en-US" dirty="0" err="1"/>
              <a:t>R</a:t>
            </a:r>
            <a:r>
              <a:rPr lang="en-US" baseline="30000" dirty="0" err="1"/>
              <a:t>md</a:t>
            </a:r>
            <a:r>
              <a:rPr lang="en-US" baseline="-25000" dirty="0" err="1"/>
              <a:t>o</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a:t>
            </a:r>
            <a:r>
              <a:rPr lang="en-US" baseline="-25000" dirty="0"/>
              <a:t> </a:t>
            </a:r>
            <a:r>
              <a:rPr lang="en-US" dirty="0"/>
              <a:t>R</a:t>
            </a:r>
            <a:r>
              <a:rPr lang="en-US" baseline="30000" dirty="0"/>
              <a:t>md</a:t>
            </a:r>
            <a:r>
              <a:rPr lang="en-US" baseline="-25000" dirty="0"/>
              <a:t>t </a:t>
            </a:r>
            <a:r>
              <a:rPr lang="en-US" dirty="0"/>
              <a:t>*</a:t>
            </a:r>
            <a:r>
              <a:rPr lang="en-US" baseline="-25000" dirty="0"/>
              <a:t> </a:t>
            </a:r>
            <a:r>
              <a:rPr lang="en-US" dirty="0"/>
              <a:t>(T-t)/T] </a:t>
            </a:r>
            <a:r>
              <a:rPr lang="en-US" dirty="0">
                <a:sym typeface="Symbol"/>
              </a:rPr>
              <a:t></a:t>
            </a:r>
            <a:r>
              <a:rPr lang="en-US" dirty="0"/>
              <a:t> V</a:t>
            </a:r>
            <a:r>
              <a:rPr lang="en-US" baseline="-25000" dirty="0"/>
              <a:t>o </a:t>
            </a:r>
            <a:r>
              <a:rPr lang="en-US" dirty="0"/>
              <a:t>*</a:t>
            </a:r>
            <a:r>
              <a:rPr lang="en-US" baseline="-25000" dirty="0"/>
              <a:t> </a:t>
            </a:r>
            <a:r>
              <a:rPr lang="en-US" b="1" dirty="0"/>
              <a:t>R</a:t>
            </a:r>
            <a:r>
              <a:rPr lang="en-US" b="1" baseline="30000" dirty="0"/>
              <a:t>md</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a:t>
            </a:r>
            <a:r>
              <a:rPr lang="en-US" baseline="-25000" dirty="0"/>
              <a:t> </a:t>
            </a:r>
            <a:r>
              <a:rPr lang="en-US" b="1" dirty="0"/>
              <a:t>R</a:t>
            </a:r>
            <a:r>
              <a:rPr lang="en-US" b="1" baseline="30000" dirty="0"/>
              <a:t>md</a:t>
            </a:r>
            <a:r>
              <a:rPr lang="en-US" baseline="-25000" dirty="0"/>
              <a:t> </a:t>
            </a:r>
            <a:r>
              <a:rPr lang="en-US" dirty="0"/>
              <a:t>*</a:t>
            </a:r>
            <a:r>
              <a:rPr lang="en-US" baseline="-25000" dirty="0"/>
              <a:t> </a:t>
            </a:r>
            <a:r>
              <a:rPr lang="en-US" dirty="0"/>
              <a:t>(T-t)/T].</a:t>
            </a:r>
          </a:p>
          <a:p>
            <a:pPr>
              <a:buNone/>
            </a:pPr>
            <a:endParaRPr lang="en-US" sz="1600" dirty="0"/>
          </a:p>
          <a:p>
            <a:pPr>
              <a:buNone/>
            </a:pPr>
            <a:r>
              <a:rPr lang="en-US" dirty="0"/>
              <a:t>Thus,  R</a:t>
            </a:r>
            <a:r>
              <a:rPr lang="en-US" baseline="30000" dirty="0"/>
              <a:t>md </a:t>
            </a:r>
            <a:r>
              <a:rPr lang="en-US" dirty="0"/>
              <a:t>= G/{ V</a:t>
            </a:r>
            <a:r>
              <a:rPr lang="en-US" baseline="-25000" dirty="0"/>
              <a:t>o</a:t>
            </a:r>
            <a:r>
              <a:rPr lang="en-US" dirty="0"/>
              <a:t> + </a:t>
            </a:r>
            <a:r>
              <a:rPr lang="en-US" dirty="0">
                <a:latin typeface="Symbol" charset="2"/>
                <a:cs typeface="Symbol" charset="2"/>
              </a:rPr>
              <a:t>S</a:t>
            </a:r>
            <a:r>
              <a:rPr lang="en-US" baseline="-25000" dirty="0"/>
              <a:t>tεT </a:t>
            </a:r>
            <a:r>
              <a:rPr lang="en-US" dirty="0"/>
              <a:t>[CF</a:t>
            </a:r>
            <a:r>
              <a:rPr lang="en-US" baseline="-25000" dirty="0"/>
              <a:t>t </a:t>
            </a:r>
            <a:r>
              <a:rPr lang="en-US" dirty="0"/>
              <a:t>*</a:t>
            </a:r>
            <a:r>
              <a:rPr lang="en-US" baseline="-25000" dirty="0"/>
              <a:t> </a:t>
            </a:r>
            <a:r>
              <a:rPr lang="en-US" dirty="0"/>
              <a:t>(T–t)/T] } = G/Basis,</a:t>
            </a:r>
          </a:p>
          <a:p>
            <a:pPr>
              <a:buNone/>
            </a:pPr>
            <a:endParaRPr lang="en-US" sz="1600" dirty="0"/>
          </a:p>
          <a:p>
            <a:pPr>
              <a:buNone/>
            </a:pPr>
            <a:r>
              <a:rPr lang="en-US" dirty="0"/>
              <a:t>Which is the standard definition of the Modified Dietz Return.</a:t>
            </a:r>
          </a:p>
          <a:p>
            <a:pPr>
              <a:buNone/>
            </a:pPr>
            <a:r>
              <a:rPr lang="en-US" dirty="0"/>
              <a:t> 	(Note: Explicit/Closed-Form &amp; </a:t>
            </a:r>
            <a:r>
              <a:rPr lang="en-US" u="heavy" dirty="0"/>
              <a:t>Unannualized</a:t>
            </a:r>
            <a:r>
              <a:rPr lang="en-US" dirty="0"/>
              <a:t>.) </a:t>
            </a:r>
          </a:p>
          <a:p>
            <a:pPr>
              <a:buNone/>
            </a:pPr>
            <a:r>
              <a:rPr lang="en-US" dirty="0"/>
              <a:t>Thus, while R</a:t>
            </a:r>
            <a:r>
              <a:rPr lang="en-US" baseline="30000" dirty="0"/>
              <a:t>md</a:t>
            </a:r>
            <a:r>
              <a:rPr lang="en-US" dirty="0"/>
              <a:t> is usually thought of as</a:t>
            </a:r>
          </a:p>
          <a:p>
            <a:pPr>
              <a:buNone/>
            </a:pPr>
            <a:r>
              <a:rPr lang="en-US" dirty="0"/>
              <a:t>Modified Dietz = Gain/(Time-weighted average of the </a:t>
            </a:r>
            <a:r>
              <a:rPr lang="en-US" dirty="0" err="1"/>
              <a:t>CFs</a:t>
            </a:r>
            <a:r>
              <a:rPr lang="en-US" dirty="0"/>
              <a:t>)</a:t>
            </a:r>
          </a:p>
          <a:p>
            <a:pPr>
              <a:buNone/>
            </a:pPr>
            <a:r>
              <a:rPr lang="en-US" dirty="0"/>
              <a:t>It more meaningfully is </a:t>
            </a:r>
            <a:r>
              <a:rPr lang="en-US" dirty="0">
                <a:solidFill>
                  <a:srgbClr val="FF0000"/>
                </a:solidFill>
              </a:rPr>
              <a:t>the CF-weighted average of </a:t>
            </a:r>
          </a:p>
          <a:p>
            <a:pPr>
              <a:buNone/>
            </a:pPr>
            <a:r>
              <a:rPr lang="en-US" dirty="0">
                <a:solidFill>
                  <a:srgbClr val="FF0000"/>
                </a:solidFill>
              </a:rPr>
              <a:t>	</a:t>
            </a:r>
            <a:r>
              <a:rPr lang="en-US" b="1" dirty="0">
                <a:solidFill>
                  <a:srgbClr val="FF0000"/>
                </a:solidFill>
              </a:rPr>
              <a:t>the actual return till period-end </a:t>
            </a:r>
          </a:p>
          <a:p>
            <a:pPr>
              <a:buNone/>
            </a:pPr>
            <a:r>
              <a:rPr lang="en-US" b="1" dirty="0">
                <a:solidFill>
                  <a:srgbClr val="FF0000"/>
                </a:solidFill>
              </a:rPr>
              <a:t>			per proportion of time till period-end </a:t>
            </a:r>
          </a:p>
          <a:p>
            <a:pPr>
              <a:buNone/>
            </a:pPr>
            <a:r>
              <a:rPr lang="en-US" dirty="0">
                <a:solidFill>
                  <a:srgbClr val="FF0000"/>
                </a:solidFill>
              </a:rPr>
              <a:t>	that preserves the Gain</a:t>
            </a:r>
            <a:r>
              <a:rPr lang="en-US" baseline="-25000" dirty="0">
                <a:solidFill>
                  <a:srgbClr val="FF0000"/>
                </a:solidFill>
              </a:rPr>
              <a:t> </a:t>
            </a:r>
            <a:r>
              <a:rPr lang="en-US" dirty="0"/>
              <a:t>( &amp;, thus, V</a:t>
            </a:r>
            <a:r>
              <a:rPr lang="en-US" baseline="-25000" dirty="0"/>
              <a:t>f</a:t>
            </a:r>
            <a:r>
              <a:rPr lang="en-US" dirty="0"/>
              <a:t>).  </a:t>
            </a:r>
          </a:p>
          <a:p>
            <a:pPr>
              <a:buNone/>
            </a:pPr>
            <a:r>
              <a:rPr lang="en-US" dirty="0"/>
              <a:t>Relevance of average ‘arithmetically compounded’ CF-weighted return till end?</a:t>
            </a:r>
          </a:p>
          <a:p>
            <a:pPr>
              <a:buNone/>
            </a:pPr>
            <a:r>
              <a:rPr lang="en-US" dirty="0"/>
              <a:t>What economically meaningful question or purpose, given IRR &amp; computers?</a:t>
            </a:r>
          </a:p>
          <a:p>
            <a:pPr>
              <a:buNone/>
            </a:pPr>
            <a:r>
              <a:rPr lang="en-US" dirty="0"/>
              <a:t>Can be conjoined with </a:t>
            </a:r>
            <a:r>
              <a:rPr lang="en-US" dirty="0" err="1"/>
              <a:t>W</a:t>
            </a:r>
            <a:r>
              <a:rPr lang="en-US" baseline="30000" dirty="0" err="1"/>
              <a:t>md</a:t>
            </a:r>
            <a:r>
              <a:rPr lang="en-US" dirty="0"/>
              <a:t>  and rolled up to (Total G)/(Total Basis) = ?</a:t>
            </a:r>
          </a:p>
          <a:p>
            <a:pPr>
              <a:buNone/>
            </a:pPr>
            <a:r>
              <a:rPr lang="en-US" dirty="0"/>
              <a:t>Only meaningful if the total EXTERNAL basis = 0.</a:t>
            </a:r>
          </a:p>
        </p:txBody>
      </p:sp>
      <p:sp>
        <p:nvSpPr>
          <p:cNvPr id="4" name="Footer Placeholder 3"/>
          <p:cNvSpPr>
            <a:spLocks noGrp="1"/>
          </p:cNvSpPr>
          <p:nvPr>
            <p:ph type="ftr" sz="quarter" idx="11"/>
          </p:nvPr>
        </p:nvSpPr>
        <p:spPr>
          <a:xfrm>
            <a:off x="457200" y="6356350"/>
            <a:ext cx="5562600"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t>Averaging Summary</a:t>
            </a:r>
          </a:p>
        </p:txBody>
      </p:sp>
      <p:sp>
        <p:nvSpPr>
          <p:cNvPr id="3" name="Content Placeholder 2"/>
          <p:cNvSpPr>
            <a:spLocks noGrp="1"/>
          </p:cNvSpPr>
          <p:nvPr>
            <p:ph idx="1"/>
          </p:nvPr>
        </p:nvSpPr>
        <p:spPr/>
        <p:txBody>
          <a:bodyPr>
            <a:normAutofit fontScale="92500"/>
          </a:bodyPr>
          <a:lstStyle/>
          <a:p>
            <a:pPr>
              <a:buNone/>
            </a:pPr>
            <a:r>
              <a:rPr lang="en-US" dirty="0"/>
              <a:t>Clarifying the general definition of Average:</a:t>
            </a:r>
          </a:p>
          <a:p>
            <a:pPr>
              <a:buFont typeface="Wingdings" charset="2"/>
              <a:buChar char="u"/>
            </a:pPr>
            <a:r>
              <a:rPr lang="en-US" dirty="0">
                <a:solidFill>
                  <a:srgbClr val="3366FF"/>
                </a:solidFill>
              </a:rPr>
              <a:t>  </a:t>
            </a:r>
            <a:r>
              <a:rPr lang="en-US" dirty="0"/>
              <a:t>Provides a justification for many standard    </a:t>
            </a:r>
          </a:p>
          <a:p>
            <a:pPr>
              <a:buNone/>
            </a:pPr>
            <a:r>
              <a:rPr lang="en-US" dirty="0"/>
              <a:t>			financial averaging procedures, </a:t>
            </a:r>
          </a:p>
          <a:p>
            <a:pPr>
              <a:buNone/>
            </a:pPr>
            <a:r>
              <a:rPr lang="en-US" dirty="0"/>
              <a:t>			Such as Arith, Geo and </a:t>
            </a:r>
            <a:r>
              <a:rPr lang="en-US" dirty="0" err="1"/>
              <a:t>Ann{R</a:t>
            </a:r>
            <a:r>
              <a:rPr lang="en-US" baseline="-25000" dirty="0" err="1"/>
              <a:t>t</a:t>
            </a:r>
            <a:r>
              <a:rPr lang="en-US" dirty="0"/>
              <a:t>}.</a:t>
            </a:r>
          </a:p>
          <a:p>
            <a:pPr>
              <a:buFont typeface="Wingdings" charset="2"/>
              <a:buChar char="u"/>
            </a:pPr>
            <a:r>
              <a:rPr lang="en-US" dirty="0">
                <a:solidFill>
                  <a:srgbClr val="3366FF"/>
                </a:solidFill>
              </a:rPr>
              <a:t>  </a:t>
            </a:r>
            <a:r>
              <a:rPr lang="en-US" dirty="0"/>
              <a:t>Clarifies the meaning &amp; implications of others</a:t>
            </a:r>
          </a:p>
          <a:p>
            <a:pPr>
              <a:buNone/>
            </a:pPr>
            <a:r>
              <a:rPr lang="en-US" dirty="0"/>
              <a:t>			Such as IRR, </a:t>
            </a:r>
            <a:r>
              <a:rPr lang="en-US" dirty="0" err="1"/>
              <a:t>R</a:t>
            </a:r>
            <a:r>
              <a:rPr lang="en-US" baseline="30000" dirty="0" err="1"/>
              <a:t>md</a:t>
            </a:r>
            <a:r>
              <a:rPr lang="en-US" dirty="0"/>
              <a:t> and short weights, &amp;</a:t>
            </a:r>
          </a:p>
          <a:p>
            <a:pPr>
              <a:buFont typeface="Wingdings" charset="2"/>
              <a:buChar char="u"/>
            </a:pPr>
            <a:r>
              <a:rPr lang="en-US" dirty="0">
                <a:solidFill>
                  <a:srgbClr val="3366FF"/>
                </a:solidFill>
              </a:rPr>
              <a:t>  </a:t>
            </a:r>
            <a:r>
              <a:rPr lang="en-US" dirty="0"/>
              <a:t>Corrects the calculation of some of them, </a:t>
            </a:r>
          </a:p>
          <a:p>
            <a:pPr>
              <a:buNone/>
            </a:pPr>
            <a:r>
              <a:rPr lang="en-US" dirty="0"/>
              <a:t>			Such as the annualized arithmetic active R.</a:t>
            </a:r>
          </a:p>
          <a:p>
            <a:pPr>
              <a:buNone/>
            </a:pPr>
            <a:endParaRPr lang="en-US" dirty="0"/>
          </a:p>
        </p:txBody>
      </p:sp>
      <p:sp>
        <p:nvSpPr>
          <p:cNvPr id="4" name="Footer Placeholder 3"/>
          <p:cNvSpPr>
            <a:spLocks noGrp="1"/>
          </p:cNvSpPr>
          <p:nvPr>
            <p:ph type="ftr" sz="quarter" idx="11"/>
          </p:nvPr>
        </p:nvSpPr>
        <p:spPr>
          <a:xfrm>
            <a:off x="457200" y="6356350"/>
            <a:ext cx="5562600" cy="365125"/>
          </a:xfrm>
        </p:spPr>
        <p:txBody>
          <a:bodyPr/>
          <a:lstStyle/>
          <a:p>
            <a:pPr algn="l"/>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Advanced Averaging	</a:t>
            </a:r>
          </a:p>
        </p:txBody>
      </p:sp>
      <p:sp>
        <p:nvSpPr>
          <p:cNvPr id="3" name="Content Placeholder 2"/>
          <p:cNvSpPr>
            <a:spLocks noGrp="1"/>
          </p:cNvSpPr>
          <p:nvPr>
            <p:ph idx="1"/>
          </p:nvPr>
        </p:nvSpPr>
        <p:spPr/>
        <p:txBody>
          <a:bodyPr/>
          <a:lstStyle/>
          <a:p>
            <a:r>
              <a:rPr lang="en-US" dirty="0"/>
              <a:t>Fractional years for active returns.</a:t>
            </a:r>
          </a:p>
          <a:p>
            <a:r>
              <a:rPr lang="en-US" dirty="0"/>
              <a:t>Annualization of Correlations, </a:t>
            </a:r>
            <a:r>
              <a:rPr lang="en-US" dirty="0" err="1"/>
              <a:t>SDs</a:t>
            </a:r>
            <a:r>
              <a:rPr lang="en-US" dirty="0"/>
              <a:t> </a:t>
            </a:r>
          </a:p>
          <a:p>
            <a:pPr>
              <a:buNone/>
            </a:pPr>
            <a:r>
              <a:rPr lang="en-US" dirty="0"/>
              <a:t>			and other risk parameters.</a:t>
            </a:r>
          </a:p>
          <a:p>
            <a:r>
              <a:rPr lang="en-US" dirty="0"/>
              <a:t>Annualization of decision attributes.</a:t>
            </a:r>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5362"/>
          </a:xfrm>
        </p:spPr>
        <p:txBody>
          <a:bodyPr/>
          <a:lstStyle/>
          <a:p>
            <a:r>
              <a:rPr lang="en-US" dirty="0">
                <a:solidFill>
                  <a:srgbClr val="FF0000"/>
                </a:solidFill>
              </a:rPr>
              <a:t>Warning!</a:t>
            </a:r>
          </a:p>
        </p:txBody>
      </p:sp>
      <p:sp>
        <p:nvSpPr>
          <p:cNvPr id="3" name="Content Placeholder 2"/>
          <p:cNvSpPr>
            <a:spLocks noGrp="1"/>
          </p:cNvSpPr>
          <p:nvPr>
            <p:ph idx="1"/>
          </p:nvPr>
        </p:nvSpPr>
        <p:spPr>
          <a:xfrm>
            <a:off x="457200" y="1397000"/>
            <a:ext cx="8229600" cy="4729163"/>
          </a:xfrm>
        </p:spPr>
        <p:txBody>
          <a:bodyPr>
            <a:normAutofit/>
          </a:bodyPr>
          <a:lstStyle/>
          <a:p>
            <a:pPr>
              <a:buNone/>
            </a:pPr>
            <a:r>
              <a:rPr lang="en-US" dirty="0"/>
              <a:t>Averaging can be subtle. </a:t>
            </a:r>
          </a:p>
          <a:p>
            <a:pPr>
              <a:buNone/>
            </a:pPr>
            <a:r>
              <a:rPr lang="en-US" dirty="0"/>
              <a:t>When calculating averages </a:t>
            </a:r>
          </a:p>
          <a:p>
            <a:pPr>
              <a:buNone/>
            </a:pPr>
            <a:r>
              <a:rPr lang="en-US" dirty="0"/>
              <a:t>	like </a:t>
            </a:r>
            <a:r>
              <a:rPr lang="en-US" dirty="0" err="1"/>
              <a:t>annualizations</a:t>
            </a:r>
            <a:r>
              <a:rPr lang="en-US" dirty="0"/>
              <a:t>,</a:t>
            </a:r>
          </a:p>
          <a:p>
            <a:pPr>
              <a:buNone/>
            </a:pPr>
            <a:r>
              <a:rPr lang="en-US" dirty="0"/>
              <a:t>Or interpreting averages </a:t>
            </a:r>
          </a:p>
          <a:p>
            <a:pPr>
              <a:buNone/>
            </a:pPr>
            <a:r>
              <a:rPr lang="en-US" dirty="0"/>
              <a:t>	like Dietz returns,</a:t>
            </a:r>
          </a:p>
          <a:p>
            <a:pPr>
              <a:buNone/>
            </a:pPr>
            <a:r>
              <a:rPr lang="en-US" dirty="0"/>
              <a:t>Extra care must be taken </a:t>
            </a:r>
          </a:p>
          <a:p>
            <a:pPr>
              <a:buNone/>
            </a:pPr>
            <a:r>
              <a:rPr lang="en-US" dirty="0"/>
              <a:t>	in order to avoid results </a:t>
            </a:r>
          </a:p>
          <a:p>
            <a:pPr>
              <a:buNone/>
            </a:pPr>
            <a:r>
              <a:rPr lang="en-US" dirty="0"/>
              <a:t>	that can mislead future decisions.</a:t>
            </a:r>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F(X</a:t>
            </a:r>
            <a:r>
              <a:rPr lang="en-US" baseline="-25000" dirty="0"/>
              <a:t>1</a:t>
            </a:r>
            <a:r>
              <a:rPr lang="en-US" dirty="0"/>
              <a:t>, X</a:t>
            </a:r>
            <a:r>
              <a:rPr lang="en-US" baseline="-25000" dirty="0"/>
              <a:t>2</a:t>
            </a:r>
            <a:r>
              <a:rPr lang="en-US" dirty="0"/>
              <a:t>, … </a:t>
            </a:r>
            <a:r>
              <a:rPr lang="en-US" dirty="0" err="1"/>
              <a:t>X</a:t>
            </a:r>
            <a:r>
              <a:rPr lang="en-US" baseline="-25000" dirty="0" err="1"/>
              <a:t>n</a:t>
            </a:r>
            <a:r>
              <a:rPr lang="en-US" dirty="0"/>
              <a:t>) = </a:t>
            </a:r>
            <a:r>
              <a:rPr lang="en-US" dirty="0" err="1">
                <a:latin typeface="Symbol"/>
              </a:rPr>
              <a:t>S</a:t>
            </a:r>
            <a:r>
              <a:rPr lang="en-US" baseline="-25000" dirty="0" err="1"/>
              <a:t>j</a:t>
            </a:r>
            <a:r>
              <a:rPr lang="en-US" dirty="0"/>
              <a:t> </a:t>
            </a:r>
            <a:r>
              <a:rPr lang="en-US" dirty="0" err="1">
                <a:latin typeface="Symbol"/>
              </a:rPr>
              <a:t>D</a:t>
            </a:r>
            <a:r>
              <a:rPr lang="en-US" baseline="30000" dirty="0" err="1"/>
              <a:t>a</a:t>
            </a:r>
            <a:r>
              <a:rPr lang="en-US" baseline="-25000" dirty="0" err="1"/>
              <a:t>j</a:t>
            </a:r>
            <a:r>
              <a:rPr lang="en-US" dirty="0"/>
              <a:t> </a:t>
            </a:r>
          </a:p>
          <a:p>
            <a:pPr>
              <a:buNone/>
            </a:pPr>
            <a:r>
              <a:rPr lang="en-US" dirty="0"/>
              <a:t> </a:t>
            </a:r>
          </a:p>
          <a:p>
            <a:r>
              <a:rPr lang="en-US" dirty="0"/>
              <a:t>F(X</a:t>
            </a:r>
            <a:r>
              <a:rPr lang="en-US" baseline="-25000" dirty="0"/>
              <a:t>1</a:t>
            </a:r>
            <a:r>
              <a:rPr lang="en-US" dirty="0"/>
              <a:t>, X</a:t>
            </a:r>
            <a:r>
              <a:rPr lang="en-US" baseline="-25000" dirty="0"/>
              <a:t>2</a:t>
            </a:r>
            <a:r>
              <a:rPr lang="en-US" dirty="0"/>
              <a:t>, … </a:t>
            </a:r>
            <a:r>
              <a:rPr lang="en-US" dirty="0" err="1"/>
              <a:t>X</a:t>
            </a:r>
            <a:r>
              <a:rPr lang="en-US" baseline="-25000" dirty="0" err="1"/>
              <a:t>n</a:t>
            </a:r>
            <a:r>
              <a:rPr lang="en-US" dirty="0"/>
              <a:t>) = </a:t>
            </a:r>
            <a:r>
              <a:rPr lang="en-US" dirty="0" err="1">
                <a:latin typeface="Symbol"/>
              </a:rPr>
              <a:t>P</a:t>
            </a:r>
            <a:r>
              <a:rPr lang="en-US" baseline="-25000" dirty="0" err="1"/>
              <a:t>j</a:t>
            </a:r>
            <a:r>
              <a:rPr lang="en-US" dirty="0"/>
              <a:t> </a:t>
            </a:r>
            <a:r>
              <a:rPr lang="en-US" dirty="0" err="1">
                <a:latin typeface="Symbol"/>
              </a:rPr>
              <a:t>D</a:t>
            </a:r>
            <a:r>
              <a:rPr lang="en-US" baseline="30000" dirty="0" err="1"/>
              <a:t>a</a:t>
            </a:r>
            <a:r>
              <a:rPr lang="en-US" baseline="-25000" dirty="0" err="1"/>
              <a:t>j</a:t>
            </a:r>
            <a:r>
              <a:rPr lang="en-US" dirty="0"/>
              <a:t> </a:t>
            </a:r>
          </a:p>
          <a:p>
            <a:pPr>
              <a:buNone/>
            </a:pPr>
            <a:r>
              <a:rPr lang="en-US" dirty="0"/>
              <a:t> </a:t>
            </a:r>
          </a:p>
          <a:p>
            <a:r>
              <a:rPr lang="en-US" dirty="0"/>
              <a:t>F(X</a:t>
            </a:r>
            <a:r>
              <a:rPr lang="en-US" baseline="-25000" dirty="0"/>
              <a:t>1</a:t>
            </a:r>
            <a:r>
              <a:rPr lang="en-US" dirty="0"/>
              <a:t>, X</a:t>
            </a:r>
            <a:r>
              <a:rPr lang="en-US" baseline="-25000" dirty="0"/>
              <a:t>2</a:t>
            </a:r>
            <a:r>
              <a:rPr lang="en-US" dirty="0"/>
              <a:t>, … </a:t>
            </a:r>
            <a:r>
              <a:rPr lang="en-US" dirty="0" err="1"/>
              <a:t>X</a:t>
            </a:r>
            <a:r>
              <a:rPr lang="en-US" baseline="-25000" dirty="0" err="1"/>
              <a:t>n</a:t>
            </a:r>
            <a:r>
              <a:rPr lang="en-US" dirty="0"/>
              <a:t>) = </a:t>
            </a:r>
            <a:r>
              <a:rPr lang="en-US" dirty="0" err="1">
                <a:latin typeface="Symbol"/>
              </a:rPr>
              <a:t>P</a:t>
            </a:r>
            <a:r>
              <a:rPr lang="en-US" baseline="-25000" dirty="0" err="1"/>
              <a:t>j</a:t>
            </a:r>
            <a:r>
              <a:rPr lang="en-US" dirty="0"/>
              <a:t> (1 + </a:t>
            </a:r>
            <a:r>
              <a:rPr lang="en-US" dirty="0" err="1">
                <a:latin typeface="Symbol"/>
              </a:rPr>
              <a:t>D</a:t>
            </a:r>
            <a:r>
              <a:rPr lang="en-US" baseline="30000" dirty="0" err="1"/>
              <a:t>a</a:t>
            </a:r>
            <a:r>
              <a:rPr lang="en-US" baseline="-25000" dirty="0" err="1"/>
              <a:t>j</a:t>
            </a:r>
            <a:r>
              <a:rPr lang="en-US" dirty="0"/>
              <a:t>) </a:t>
            </a:r>
          </a:p>
          <a:p>
            <a:pPr>
              <a:buNone/>
            </a:pPr>
            <a:r>
              <a:rPr lang="en-US" dirty="0"/>
              <a:t> </a:t>
            </a:r>
          </a:p>
          <a:p>
            <a:r>
              <a:rPr lang="en-US" dirty="0"/>
              <a:t>F(X</a:t>
            </a:r>
            <a:r>
              <a:rPr lang="en-US" baseline="-25000" dirty="0"/>
              <a:t>1</a:t>
            </a:r>
            <a:r>
              <a:rPr lang="en-US" dirty="0"/>
              <a:t>, X</a:t>
            </a:r>
            <a:r>
              <a:rPr lang="en-US" baseline="-25000" dirty="0"/>
              <a:t>2</a:t>
            </a:r>
            <a:r>
              <a:rPr lang="en-US" dirty="0"/>
              <a:t>, … </a:t>
            </a:r>
            <a:r>
              <a:rPr lang="en-US" dirty="0" err="1"/>
              <a:t>X</a:t>
            </a:r>
            <a:r>
              <a:rPr lang="en-US" baseline="-25000" dirty="0" err="1"/>
              <a:t>n</a:t>
            </a:r>
            <a:r>
              <a:rPr lang="en-US" dirty="0"/>
              <a:t>) = </a:t>
            </a:r>
            <a:r>
              <a:rPr lang="en-US" dirty="0" err="1">
                <a:latin typeface="Symbol"/>
              </a:rPr>
              <a:t>P</a:t>
            </a:r>
            <a:r>
              <a:rPr lang="en-US" baseline="-25000" dirty="0" err="1"/>
              <a:t>j</a:t>
            </a:r>
            <a:r>
              <a:rPr lang="en-US" dirty="0"/>
              <a:t> (1 + R</a:t>
            </a:r>
            <a:r>
              <a:rPr lang="en-US" baseline="30000" dirty="0"/>
              <a:t>B</a:t>
            </a:r>
            <a:r>
              <a:rPr lang="en-US" baseline="-25000" dirty="0"/>
              <a:t>J</a:t>
            </a:r>
            <a:r>
              <a:rPr lang="en-US" dirty="0"/>
              <a:t> + </a:t>
            </a:r>
            <a:r>
              <a:rPr lang="en-US" dirty="0" err="1">
                <a:latin typeface="Symbol"/>
              </a:rPr>
              <a:t>D</a:t>
            </a:r>
            <a:r>
              <a:rPr lang="en-US" baseline="30000" dirty="0" err="1"/>
              <a:t>a</a:t>
            </a:r>
            <a:r>
              <a:rPr lang="en-US" baseline="-25000" dirty="0" err="1"/>
              <a:t>j</a:t>
            </a:r>
            <a:r>
              <a:rPr lang="en-US" dirty="0"/>
              <a:t>) = </a:t>
            </a:r>
            <a:r>
              <a:rPr lang="en-US" dirty="0" err="1">
                <a:latin typeface="Symbol"/>
              </a:rPr>
              <a:t>P</a:t>
            </a:r>
            <a:r>
              <a:rPr lang="en-US" baseline="-25000" dirty="0" err="1"/>
              <a:t>j</a:t>
            </a:r>
            <a:r>
              <a:rPr lang="en-US" dirty="0"/>
              <a:t> (1 + R</a:t>
            </a:r>
            <a:r>
              <a:rPr lang="en-US" baseline="30000" dirty="0"/>
              <a:t>P</a:t>
            </a:r>
            <a:r>
              <a:rPr lang="en-US" baseline="-25000" dirty="0"/>
              <a:t>J</a:t>
            </a:r>
            <a:r>
              <a:rPr lang="en-US" dirty="0"/>
              <a:t>)</a:t>
            </a:r>
          </a:p>
          <a:p>
            <a:pPr>
              <a:buNone/>
            </a:pPr>
            <a:endParaRPr lang="en-US" dirty="0"/>
          </a:p>
        </p:txBody>
      </p:sp>
      <p:sp>
        <p:nvSpPr>
          <p:cNvPr id="4" name="Footer Placeholder 3"/>
          <p:cNvSpPr>
            <a:spLocks noGrp="1"/>
          </p:cNvSpPr>
          <p:nvPr>
            <p:ph type="ftr" sz="quarter" idx="11"/>
          </p:nvPr>
        </p:nvSpPr>
        <p:spPr/>
        <p:txBody>
          <a:bodyPr/>
          <a:lstStyle/>
          <a:p>
            <a:r>
              <a:rPr lang="en-US"/>
              <a:t>A. Mirabelli, Opturo, For PMAR, 2012</a:t>
            </a:r>
            <a:endParaRPr lang="en-US" dirty="0"/>
          </a:p>
        </p:txBody>
      </p:sp>
      <p:sp>
        <p:nvSpPr>
          <p:cNvPr id="5" name="Slide Number Placeholder 4"/>
          <p:cNvSpPr>
            <a:spLocks noGrp="1"/>
          </p:cNvSpPr>
          <p:nvPr>
            <p:ph type="sldNum" sz="quarter" idx="12"/>
          </p:nvPr>
        </p:nvSpPr>
        <p:spPr/>
        <p:txBody>
          <a:bodyPr/>
          <a:lstStyle/>
          <a:p>
            <a:fld id="{D98C01C1-3DC8-0946-AF29-04FF38D412AD}" type="slidenum">
              <a:rPr lang="en-US" smtClean="0"/>
              <a:pPr/>
              <a:t>24</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5332</TotalTime>
  <Words>2846</Words>
  <Application>Microsoft Macintosh PowerPoint</Application>
  <PresentationFormat>On-screen Show (4:3)</PresentationFormat>
  <Paragraphs>325</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Lucida Handwriting</vt:lpstr>
      <vt:lpstr>Symbol</vt:lpstr>
      <vt:lpstr>Wingdings</vt:lpstr>
      <vt:lpstr>Office Theme</vt:lpstr>
      <vt:lpstr>Linking ALL Averages</vt:lpstr>
      <vt:lpstr>Commonality?</vt:lpstr>
      <vt:lpstr>General Definition</vt:lpstr>
      <vt:lpstr>General Definition Always Works</vt:lpstr>
      <vt:lpstr>Constant</vt:lpstr>
      <vt:lpstr>1. Expandability requirement</vt:lpstr>
      <vt:lpstr>2. Symmetry requirement</vt:lpstr>
      <vt:lpstr>3. Range requirement</vt:lpstr>
      <vt:lpstr>Commonality</vt:lpstr>
      <vt:lpstr>Negative Weights</vt:lpstr>
      <vt:lpstr>Arithmetic Difference of Return</vt:lpstr>
      <vt:lpstr>Ex. Ann of an Arith Diff. A Problem!</vt:lpstr>
      <vt:lpstr>Annualization of an Arithmetic Difference of Yearly Returns </vt:lpstr>
      <vt:lpstr>Annualization of an Arithmetic Difference of Yearly Returns </vt:lpstr>
      <vt:lpstr>Preserved Function for IRR  (‘MWR’ in presence of mid-period trades) </vt:lpstr>
      <vt:lpstr>IRR</vt:lpstr>
      <vt:lpstr>IRR</vt:lpstr>
      <vt:lpstr>Preserved function for  the Modified Dietz Return</vt:lpstr>
      <vt:lpstr>Modified Dietz</vt:lpstr>
      <vt:lpstr>Modified Dietz Return</vt:lpstr>
      <vt:lpstr>Averaging Summary</vt:lpstr>
      <vt:lpstr>Advanced Averaging </vt:lpstr>
      <vt:lpstr>Warning!</vt:lpstr>
      <vt:lpstr>PowerPoint Presentation</vt:lpstr>
    </vt:vector>
  </TitlesOfParts>
  <Company>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Averaging</dc:title>
  <dc:creator>Andre Mirabelli</dc:creator>
  <cp:lastModifiedBy>Andre Mirabelli</cp:lastModifiedBy>
  <cp:revision>129</cp:revision>
  <cp:lastPrinted>2011-06-27T02:02:27Z</cp:lastPrinted>
  <dcterms:created xsi:type="dcterms:W3CDTF">2012-05-25T20:54:15Z</dcterms:created>
  <dcterms:modified xsi:type="dcterms:W3CDTF">2019-11-19T19:59:06Z</dcterms:modified>
</cp:coreProperties>
</file>