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9" r:id="rId14"/>
    <p:sldId id="272" r:id="rId15"/>
    <p:sldId id="273" r:id="rId16"/>
    <p:sldId id="270" r:id="rId17"/>
    <p:sldId id="268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48690-FFAE-0742-9A83-E09EEEF162D9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032B9-09B7-7040-A822-D69463709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C584E-7B59-B842-B5AD-1BE86316F4FE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EF76F-E8C2-BE45-8219-A08D653061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BD756-0787-2C42-9A72-4B0F4D8EF03C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F5DA-C334-DE4E-B3DD-47833B1EDA0B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23C94-4041-644E-9270-C25ED232F659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A2389-6D75-C741-A297-D3BDCA940D20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14BFB-A152-6A4D-A38A-14BFD3D54F0B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2FB6-869E-FA40-81F3-8497B78F4F28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C00DA-E50C-AE45-9D39-10EB1B1EA7D7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236E-75DC-9440-BDDC-F17BB4288B46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8FDD2-0150-764B-8C6D-71FBD23BD3C2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26F3-E8D6-854F-B8F8-7024A69C05FD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E091-0E43-CD43-A104-E6A940E4941D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C9F6D-B48E-1242-8203-FD983687AB10}" type="datetime1">
              <a:rPr lang="en-US" smtClean="0"/>
              <a:pPr/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 Mirabelli, of Opturo for First Rate 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78D51-1AEE-FD4C-957D-C42A43B024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52759"/>
            <a:ext cx="7772400" cy="2347691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Getting  </a:t>
            </a:r>
            <a:br>
              <a:rPr lang="en-US" sz="6000" b="1" dirty="0"/>
            </a:br>
            <a:r>
              <a:rPr lang="en-US" sz="6000" b="1" dirty="0"/>
              <a:t>‘Performance Attribution</a:t>
            </a:r>
            <a:r>
              <a:rPr lang="en-US" b="1" dirty="0"/>
              <a:t>’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1125" y="3191962"/>
            <a:ext cx="7122129" cy="2446838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800" b="1" dirty="0"/>
              <a:t>Andre Mirabelli, Ph.D.</a:t>
            </a:r>
            <a:br>
              <a:rPr lang="en-US" sz="2800" b="1" dirty="0"/>
            </a:br>
            <a:r>
              <a:rPr lang="en-US" sz="2800" b="1" dirty="0"/>
              <a:t>Opturo</a:t>
            </a:r>
          </a:p>
          <a:p>
            <a:pPr algn="r"/>
            <a:endParaRPr lang="en-US" sz="2800" b="1" dirty="0"/>
          </a:p>
          <a:p>
            <a:r>
              <a:rPr lang="en-US" sz="2800" b="1" dirty="0">
                <a:ln w="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a:rPr>
              <a:t>First Rate</a:t>
            </a:r>
            <a:r>
              <a:rPr lang="en-US" sz="2800" b="1" dirty="0">
                <a:ln w="1270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a:rPr>
              <a:t> 2014 Performance Conference:</a:t>
            </a:r>
          </a:p>
          <a:p>
            <a:r>
              <a:rPr lang="en-US" sz="2800" b="1" dirty="0">
                <a:ln w="12700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</a:rPr>
              <a:t>Solutions through integration</a:t>
            </a:r>
          </a:p>
          <a:p>
            <a:pPr algn="r"/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593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/>
              <a:t>A Clarifying Contextualization to </a:t>
            </a:r>
          </a:p>
          <a:p>
            <a:pPr>
              <a:buNone/>
            </a:pPr>
            <a:r>
              <a:rPr lang="en-US" sz="4400" dirty="0"/>
              <a:t>The Nomenclature and Hierarchy </a:t>
            </a:r>
          </a:p>
          <a:p>
            <a:pPr>
              <a:buNone/>
            </a:pPr>
            <a:r>
              <a:rPr lang="en-US" sz="4400" dirty="0"/>
              <a:t>Of Performance and Attribution: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FF0000"/>
                </a:solidFill>
              </a:rPr>
              <a:t>---------------------------------------------------</a:t>
            </a:r>
          </a:p>
          <a:p>
            <a:pPr algn="ctr">
              <a:buNone/>
            </a:pPr>
            <a:r>
              <a:rPr lang="en-US" sz="1200" b="1" dirty="0">
                <a:solidFill>
                  <a:srgbClr val="FF0000"/>
                </a:solidFill>
              </a:rPr>
              <a:t>---------------------------------------------------</a:t>
            </a:r>
          </a:p>
          <a:p>
            <a:pPr>
              <a:buNone/>
            </a:pPr>
            <a:r>
              <a:rPr lang="en-US" sz="4400" dirty="0"/>
              <a:t>Performance systems:</a:t>
            </a:r>
          </a:p>
          <a:p>
            <a:pPr>
              <a:buNone/>
            </a:pPr>
            <a:r>
              <a:rPr lang="en-US" sz="4400" dirty="0"/>
              <a:t> What </a:t>
            </a:r>
            <a:r>
              <a:rPr lang="en-US" sz="4400" u="sng" dirty="0"/>
              <a:t>inputs</a:t>
            </a:r>
            <a:r>
              <a:rPr lang="en-US" sz="4400" dirty="0"/>
              <a:t> do they need &amp; </a:t>
            </a:r>
          </a:p>
          <a:p>
            <a:pPr>
              <a:buNone/>
            </a:pPr>
            <a:r>
              <a:rPr lang="en-US" sz="4400" dirty="0"/>
              <a:t> What </a:t>
            </a:r>
            <a:r>
              <a:rPr lang="en-US" sz="4400" u="sng" dirty="0"/>
              <a:t>questions</a:t>
            </a:r>
            <a:r>
              <a:rPr lang="en-US" sz="4400" dirty="0"/>
              <a:t> can they answer?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Objective: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800" b="1" dirty="0"/>
              <a:t>Understanding the </a:t>
            </a:r>
          </a:p>
          <a:p>
            <a:pPr>
              <a:buNone/>
            </a:pPr>
            <a:r>
              <a:rPr lang="en-US" sz="4800" b="1" dirty="0"/>
              <a:t>	Explicit Evaluation </a:t>
            </a:r>
            <a:r>
              <a:rPr lang="en-US" sz="4800" b="1" u="sng" dirty="0"/>
              <a:t>Hierarchy    </a:t>
            </a:r>
            <a:r>
              <a:rPr lang="en-US" sz="4800" b="1" dirty="0"/>
              <a:t>		for</a:t>
            </a:r>
            <a:r>
              <a:rPr lang="en-US" sz="4800" dirty="0"/>
              <a:t> </a:t>
            </a:r>
            <a:r>
              <a:rPr lang="en-US" sz="4800" b="1" dirty="0"/>
              <a:t>Financial Measures and 		Their Defining </a:t>
            </a:r>
            <a:r>
              <a:rPr lang="en-US" sz="4800" b="1" u="sng" dirty="0"/>
              <a:t>Questions</a:t>
            </a:r>
            <a:r>
              <a:rPr lang="en-US" sz="4800" b="1" dirty="0"/>
              <a:t>,</a:t>
            </a:r>
            <a:r>
              <a:rPr lang="en-US" sz="4800" dirty="0"/>
              <a:t> 			    	   </a:t>
            </a:r>
            <a:r>
              <a:rPr lang="en-US" sz="4800" b="1" dirty="0"/>
              <a:t>With a special focus upon 			   		Ex-Post “</a:t>
            </a:r>
            <a:r>
              <a:rPr lang="en-US" sz="4800" b="1" u="dbl" dirty="0"/>
              <a:t>Attribution</a:t>
            </a:r>
            <a:r>
              <a:rPr lang="en-US" sz="4800" b="1" dirty="0"/>
              <a:t>.”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Will cover: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Input</a:t>
            </a:r>
            <a:endParaRPr lang="en-US" sz="4400" dirty="0"/>
          </a:p>
          <a:p>
            <a:r>
              <a:rPr lang="en-US" sz="4400" dirty="0"/>
              <a:t>Output</a:t>
            </a:r>
          </a:p>
          <a:p>
            <a:r>
              <a:rPr lang="en-US" sz="4400" b="1" dirty="0"/>
              <a:t>Attribution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Input</a:t>
            </a:r>
            <a:r>
              <a:rPr lang="en-US" dirty="0"/>
              <a:t> Kinds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Periodicity</a:t>
            </a:r>
          </a:p>
          <a:p>
            <a:r>
              <a:rPr lang="en-US" dirty="0"/>
              <a:t>Portfolio-level </a:t>
            </a:r>
          </a:p>
          <a:p>
            <a:r>
              <a:rPr lang="en-US" dirty="0"/>
              <a:t>Issue-level</a:t>
            </a:r>
          </a:p>
          <a:p>
            <a:pPr lvl="1"/>
            <a:r>
              <a:rPr lang="en-US" dirty="0"/>
              <a:t>Market Data</a:t>
            </a:r>
          </a:p>
          <a:p>
            <a:pPr lvl="1"/>
            <a:r>
              <a:rPr lang="en-US" dirty="0"/>
              <a:t>Fund &amp; Benchmark Specific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Input Specifics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Periodicity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Not</a:t>
            </a:r>
            <a:r>
              <a:rPr lang="en-US" dirty="0"/>
              <a:t> every moment.</a:t>
            </a:r>
          </a:p>
          <a:p>
            <a:pPr lvl="1"/>
            <a:r>
              <a:rPr lang="en-US" dirty="0"/>
              <a:t>Too much data for ALL issues.</a:t>
            </a:r>
          </a:p>
          <a:p>
            <a:pPr lvl="1"/>
            <a:r>
              <a:rPr lang="en-US" dirty="0"/>
              <a:t>Can </a:t>
            </a:r>
            <a:r>
              <a:rPr lang="en-US" u="sng" dirty="0"/>
              <a:t>settle up at close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But</a:t>
            </a:r>
          </a:p>
          <a:p>
            <a:pPr>
              <a:buNone/>
            </a:pPr>
            <a:r>
              <a:rPr lang="en-US" b="1" dirty="0"/>
              <a:t>AT</a:t>
            </a:r>
            <a:r>
              <a:rPr lang="en-US" dirty="0"/>
              <a:t> Priced Settlements</a:t>
            </a:r>
          </a:p>
          <a:p>
            <a:pPr lvl="1"/>
            <a:r>
              <a:rPr lang="en-US" dirty="0"/>
              <a:t>ALL Fund </a:t>
            </a:r>
            <a:r>
              <a:rPr lang="en-US" u="sng" dirty="0"/>
              <a:t>&amp; 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Portfolio-level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Management Fees</a:t>
            </a:r>
          </a:p>
          <a:p>
            <a:r>
              <a:rPr lang="en-US" dirty="0"/>
              <a:t>External flows</a:t>
            </a:r>
          </a:p>
          <a:p>
            <a:r>
              <a:rPr lang="en-US" dirty="0"/>
              <a:t>A-</a:t>
            </a:r>
            <a:r>
              <a:rPr lang="en-US" dirty="0" err="1"/>
              <a:t>temporals</a:t>
            </a:r>
            <a:r>
              <a:rPr lang="en-US" dirty="0"/>
              <a:t>: </a:t>
            </a:r>
          </a:p>
          <a:p>
            <a:pPr>
              <a:buNone/>
            </a:pPr>
            <a:r>
              <a:rPr lang="en-US" dirty="0"/>
              <a:t>			Flows from not-now-owned.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Issue-level Market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For all issues individually in Fund &amp; Benchmark</a:t>
            </a:r>
          </a:p>
          <a:p>
            <a:r>
              <a:rPr lang="en-US" dirty="0"/>
              <a:t>Corporate Actions</a:t>
            </a:r>
          </a:p>
          <a:p>
            <a:pPr lvl="1"/>
            <a:r>
              <a:rPr lang="en-US" dirty="0"/>
              <a:t>Splits</a:t>
            </a:r>
          </a:p>
          <a:p>
            <a:pPr lvl="1"/>
            <a:r>
              <a:rPr lang="en-US" dirty="0"/>
              <a:t>Accruals</a:t>
            </a:r>
          </a:p>
          <a:p>
            <a:pPr lvl="2"/>
            <a:r>
              <a:rPr lang="en-US" dirty="0"/>
              <a:t>Dividends</a:t>
            </a:r>
          </a:p>
          <a:p>
            <a:pPr lvl="2"/>
            <a:r>
              <a:rPr lang="en-US" dirty="0"/>
              <a:t>Coupons</a:t>
            </a:r>
          </a:p>
          <a:p>
            <a:pPr lvl="2"/>
            <a:r>
              <a:rPr lang="en-US" dirty="0"/>
              <a:t>Interest</a:t>
            </a:r>
          </a:p>
          <a:p>
            <a:r>
              <a:rPr lang="en-US" dirty="0"/>
              <a:t>Structural decompositions</a:t>
            </a:r>
          </a:p>
          <a:p>
            <a:pPr lvl="1"/>
            <a:r>
              <a:rPr lang="en-US" dirty="0"/>
              <a:t>Drill-Downs (for ~swaps, </a:t>
            </a:r>
            <a:r>
              <a:rPr lang="en-US" dirty="0" err="1"/>
              <a:t>ETFs</a:t>
            </a:r>
            <a:r>
              <a:rPr lang="en-US" dirty="0"/>
              <a:t> 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Descriptors</a:t>
            </a:r>
            <a:r>
              <a:rPr lang="en-US" dirty="0"/>
              <a:t>/Categories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Discrete or Continuous</a:t>
            </a:r>
          </a:p>
          <a:p>
            <a:pPr lvl="1"/>
            <a:r>
              <a:rPr lang="en-US" dirty="0"/>
              <a:t>Currency/Country</a:t>
            </a:r>
          </a:p>
          <a:p>
            <a:pPr lvl="1"/>
            <a:r>
              <a:rPr lang="en-US" dirty="0"/>
              <a:t>Sectors/Industries/Capitalizations</a:t>
            </a:r>
          </a:p>
          <a:p>
            <a:pPr lvl="1"/>
            <a:r>
              <a:rPr lang="en-US" dirty="0"/>
              <a:t>Bond Ratings/Durations/Yields/Spreads</a:t>
            </a:r>
          </a:p>
          <a:p>
            <a:pPr lvl="1"/>
            <a:r>
              <a:rPr lang="en-US" dirty="0"/>
              <a:t>Quant or Analyst Ratings</a:t>
            </a:r>
          </a:p>
          <a:p>
            <a:pPr lvl="1"/>
            <a:r>
              <a:rPr lang="en-US" dirty="0"/>
              <a:t>Property- &amp; Weight- tiles  </a:t>
            </a:r>
          </a:p>
          <a:p>
            <a:pPr lvl="2"/>
            <a:r>
              <a:rPr lang="en-US" dirty="0"/>
              <a:t>portfolio specific</a:t>
            </a:r>
          </a:p>
          <a:p>
            <a:pPr lvl="2"/>
            <a:r>
              <a:rPr lang="en-US" dirty="0"/>
              <a:t>Take Averages, etc., for bifurcations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 &amp; Benchmark Specific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Prices (can differ)</a:t>
            </a:r>
          </a:p>
          <a:p>
            <a:r>
              <a:rPr lang="en-US" dirty="0"/>
              <a:t>FX rates (can differ)</a:t>
            </a:r>
          </a:p>
          <a:p>
            <a:r>
              <a:rPr lang="en-US" dirty="0"/>
              <a:t>Positions: Open Quantities</a:t>
            </a:r>
          </a:p>
          <a:p>
            <a:r>
              <a:rPr lang="en-US" dirty="0"/>
              <a:t>Trades </a:t>
            </a:r>
          </a:p>
          <a:p>
            <a:pPr lvl="1"/>
            <a:r>
              <a:rPr lang="en-US" dirty="0"/>
              <a:t>Quantities</a:t>
            </a:r>
          </a:p>
          <a:p>
            <a:pPr lvl="1"/>
            <a:r>
              <a:rPr lang="en-US" dirty="0"/>
              <a:t>Prices</a:t>
            </a:r>
          </a:p>
          <a:p>
            <a:pPr lvl="1"/>
            <a:r>
              <a:rPr lang="en-US" dirty="0"/>
              <a:t>Fees</a:t>
            </a:r>
          </a:p>
          <a:p>
            <a:pPr lvl="1"/>
            <a:r>
              <a:rPr lang="en-US" dirty="0"/>
              <a:t>Time-stamps are superfluous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Outputs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Returns &amp; Weights at all levels </a:t>
            </a:r>
          </a:p>
          <a:p>
            <a:r>
              <a:rPr lang="en-US" dirty="0"/>
              <a:t>Risk Measures at all levels </a:t>
            </a:r>
          </a:p>
          <a:p>
            <a:r>
              <a:rPr lang="en-US" dirty="0"/>
              <a:t>Attribution to</a:t>
            </a:r>
          </a:p>
          <a:p>
            <a:pPr lvl="1"/>
            <a:r>
              <a:rPr lang="en-US" dirty="0"/>
              <a:t>Uncontrollable market effects</a:t>
            </a:r>
          </a:p>
          <a:p>
            <a:pPr lvl="1"/>
            <a:r>
              <a:rPr lang="en-US" dirty="0"/>
              <a:t>Controllable investment decisions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DEFINING </a:t>
            </a:r>
            <a:r>
              <a:rPr lang="en-US" u="sng" dirty="0"/>
              <a:t>QUESTIONS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1105"/>
          </a:xfrm>
        </p:spPr>
        <p:txBody>
          <a:bodyPr>
            <a:normAutofit/>
          </a:bodyPr>
          <a:lstStyle/>
          <a:p>
            <a:r>
              <a:rPr lang="en-US" dirty="0"/>
              <a:t>Ex-Anti: Predict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5744"/>
            <a:ext cx="8229600" cy="493042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Given how the fund WILL be constructed, </a:t>
            </a:r>
          </a:p>
          <a:p>
            <a:pPr>
              <a:buNone/>
            </a:pPr>
            <a:r>
              <a:rPr lang="en-US" dirty="0"/>
              <a:t>		How WILL the market’s evolution </a:t>
            </a:r>
          </a:p>
          <a:p>
            <a:pPr>
              <a:buNone/>
            </a:pPr>
            <a:r>
              <a:rPr lang="en-US" dirty="0"/>
              <a:t>			create the fund results?</a:t>
            </a:r>
          </a:p>
          <a:p>
            <a:r>
              <a:rPr lang="en-US" dirty="0"/>
              <a:t>Snapshot Weights </a:t>
            </a:r>
          </a:p>
          <a:p>
            <a:r>
              <a:rPr lang="en-US" u="sng" dirty="0"/>
              <a:t>Project</a:t>
            </a:r>
            <a:r>
              <a:rPr lang="en-US" dirty="0"/>
              <a:t> into Future 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Projectables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Exposures &amp; Volatilities, Correlations, (</a:t>
            </a:r>
            <a:r>
              <a:rPr lang="en-US" dirty="0" err="1"/>
              <a:t>Technicals</a:t>
            </a:r>
            <a:r>
              <a:rPr lang="en-US" dirty="0"/>
              <a:t>)</a:t>
            </a:r>
          </a:p>
          <a:p>
            <a:r>
              <a:rPr lang="en-US" dirty="0"/>
              <a:t>Projected/Predicted:</a:t>
            </a:r>
          </a:p>
          <a:p>
            <a:pPr>
              <a:buNone/>
            </a:pPr>
            <a:r>
              <a:rPr lang="en-US" dirty="0"/>
              <a:t>			Returns, Contributions, Risks</a:t>
            </a:r>
          </a:p>
          <a:p>
            <a:pPr>
              <a:buNone/>
            </a:pPr>
            <a:r>
              <a:rPr lang="en-US" dirty="0"/>
              <a:t>			</a:t>
            </a:r>
            <a:r>
              <a:rPr lang="en-US" dirty="0">
                <a:sym typeface="Wingdings"/>
              </a:rPr>
              <a:t>Optimization of expectations</a:t>
            </a:r>
          </a:p>
          <a:p>
            <a:pPr marL="342900" lvl="2" indent="-342900">
              <a:buNone/>
            </a:pPr>
            <a:r>
              <a:rPr lang="en-US" dirty="0"/>
              <a:t>				APT, </a:t>
            </a:r>
            <a:r>
              <a:rPr lang="en-US" dirty="0" err="1"/>
              <a:t>Barra</a:t>
            </a:r>
            <a:r>
              <a:rPr lang="en-US" dirty="0"/>
              <a:t>, Northfield, </a:t>
            </a:r>
            <a:r>
              <a:rPr lang="en-US" dirty="0" err="1"/>
              <a:t>Axioma</a:t>
            </a:r>
            <a:r>
              <a:rPr lang="en-US" dirty="0"/>
              <a:t>, </a:t>
            </a:r>
            <a:r>
              <a:rPr lang="en-US" dirty="0" err="1"/>
              <a:t>Rsquared</a:t>
            </a:r>
            <a:r>
              <a:rPr lang="en-US" dirty="0"/>
              <a:t>, …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Ex-Post: Evaluate the Past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the past?    </a:t>
            </a:r>
          </a:p>
          <a:p>
            <a:pPr lvl="1"/>
            <a:r>
              <a:rPr lang="en-US" dirty="0"/>
              <a:t>Report card for Major…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	Explain Past Fund Parameters in terms of:</a:t>
            </a:r>
          </a:p>
          <a:p>
            <a:pPr lvl="1"/>
            <a:r>
              <a:rPr lang="en-US" dirty="0"/>
              <a:t>Uncontrollable Market Impacts</a:t>
            </a:r>
          </a:p>
          <a:p>
            <a:pPr lvl="1"/>
            <a:r>
              <a:rPr lang="en-US" dirty="0"/>
              <a:t>Controllable Investment Decisions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Evaluate Fund parameters:  Performance at all levels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368"/>
              </a:spcBef>
            </a:pPr>
            <a:endParaRPr lang="en-US" sz="1200" dirty="0"/>
          </a:p>
          <a:p>
            <a:pPr>
              <a:spcBef>
                <a:spcPts val="1368"/>
              </a:spcBef>
            </a:pPr>
            <a:r>
              <a:rPr lang="en-US" dirty="0"/>
              <a:t>Basis = Amount Risked (W/ or W/O Lev)</a:t>
            </a:r>
          </a:p>
          <a:p>
            <a:pPr>
              <a:spcBef>
                <a:spcPts val="1368"/>
              </a:spcBef>
            </a:pPr>
            <a:r>
              <a:rPr lang="en-US" dirty="0"/>
              <a:t>Gain = Market Change in Amount Risked </a:t>
            </a:r>
          </a:p>
          <a:p>
            <a:r>
              <a:rPr lang="en-US" dirty="0"/>
              <a:t>W = Basis/(total Bases)</a:t>
            </a:r>
          </a:p>
          <a:p>
            <a:r>
              <a:rPr lang="en-US" dirty="0"/>
              <a:t>R = Gain/Basis</a:t>
            </a:r>
          </a:p>
          <a:p>
            <a:r>
              <a:rPr lang="en-US" dirty="0"/>
              <a:t>Contribution = Gain/(Total Open Value)</a:t>
            </a:r>
          </a:p>
          <a:p>
            <a:r>
              <a:rPr lang="en-US" dirty="0"/>
              <a:t>Risks &amp; Risk-Adjusted Returns</a:t>
            </a:r>
          </a:p>
          <a:p>
            <a:pPr>
              <a:buNone/>
            </a:pPr>
            <a:r>
              <a:rPr lang="en-US" dirty="0"/>
              <a:t>				Volatility, … IR,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50965"/>
          </a:xfrm>
        </p:spPr>
        <p:txBody>
          <a:bodyPr>
            <a:normAutofit/>
          </a:bodyPr>
          <a:lstStyle/>
          <a:p>
            <a:r>
              <a:rPr lang="en-US" sz="4800" dirty="0"/>
              <a:t>Weights, Returns &amp; </a:t>
            </a:r>
            <a:r>
              <a:rPr lang="en-US" sz="4800" dirty="0" err="1">
                <a:sym typeface="Wingdings"/>
              </a:rPr>
              <a:t>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999"/>
            <a:ext cx="8229600" cy="4353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       </a:t>
            </a:r>
            <a:r>
              <a:rPr lang="en-US" u="sng" dirty="0"/>
              <a:t>Fund</a:t>
            </a:r>
            <a:r>
              <a:rPr lang="en-US" dirty="0"/>
              <a:t>						</a:t>
            </a:r>
            <a:r>
              <a:rPr lang="en-US" u="sng" dirty="0"/>
              <a:t>BM/Tactical</a:t>
            </a:r>
          </a:p>
          <a:p>
            <a:pPr>
              <a:buNone/>
            </a:pPr>
            <a:endParaRPr lang="en-US" sz="800" dirty="0"/>
          </a:p>
          <a:p>
            <a:pPr>
              <a:buNone/>
            </a:pPr>
            <a:r>
              <a:rPr lang="en-US" b="1" dirty="0" err="1"/>
              <a:t>W</a:t>
            </a:r>
            <a:r>
              <a:rPr lang="en-US" b="1" baseline="30000" dirty="0" err="1"/>
              <a:t>BH</a:t>
            </a:r>
            <a:r>
              <a:rPr lang="en-US" b="1" baseline="-25000" dirty="0" err="1"/>
              <a:t>j</a:t>
            </a:r>
            <a:r>
              <a:rPr lang="en-US" b="1" dirty="0"/>
              <a:t>,     </a:t>
            </a:r>
            <a:r>
              <a:rPr lang="en-US" b="1" dirty="0" err="1"/>
              <a:t>W</a:t>
            </a:r>
            <a:r>
              <a:rPr lang="en-US" b="1" baseline="30000" dirty="0" err="1"/>
              <a:t>Tr</a:t>
            </a:r>
            <a:r>
              <a:rPr lang="en-US" b="1" baseline="-25000" dirty="0" err="1"/>
              <a:t>j</a:t>
            </a:r>
            <a:r>
              <a:rPr lang="en-US" dirty="0"/>
              <a:t>					</a:t>
            </a:r>
            <a:r>
              <a:rPr lang="en-US" dirty="0" err="1"/>
              <a:t>W</a:t>
            </a:r>
            <a:r>
              <a:rPr lang="en-US" baseline="-25000" dirty="0" err="1"/>
              <a:t>j</a:t>
            </a:r>
            <a:endParaRPr lang="en-US" dirty="0"/>
          </a:p>
          <a:p>
            <a:pPr>
              <a:buNone/>
            </a:pPr>
            <a:r>
              <a:rPr lang="en-US" b="1" dirty="0" err="1"/>
              <a:t>R</a:t>
            </a:r>
            <a:r>
              <a:rPr lang="en-US" b="1" baseline="30000" dirty="0" err="1"/>
              <a:t>BH</a:t>
            </a:r>
            <a:r>
              <a:rPr lang="en-US" b="1" baseline="-25000" dirty="0" err="1"/>
              <a:t>j</a:t>
            </a:r>
            <a:r>
              <a:rPr lang="en-US" b="1" dirty="0"/>
              <a:t>,      </a:t>
            </a:r>
            <a:r>
              <a:rPr lang="en-US" b="1" dirty="0" err="1"/>
              <a:t>R</a:t>
            </a:r>
            <a:r>
              <a:rPr lang="en-US" b="1" baseline="30000" dirty="0" err="1"/>
              <a:t>Tr</a:t>
            </a:r>
            <a:r>
              <a:rPr lang="en-US" b="1" baseline="-25000" dirty="0" err="1"/>
              <a:t>j</a:t>
            </a:r>
            <a:r>
              <a:rPr lang="en-US" dirty="0"/>
              <a:t>						</a:t>
            </a:r>
            <a:r>
              <a:rPr lang="en-US" dirty="0" err="1"/>
              <a:t>R</a:t>
            </a:r>
            <a:r>
              <a:rPr lang="en-US" baseline="-25000" dirty="0" err="1"/>
              <a:t>j</a:t>
            </a:r>
            <a:endParaRPr lang="en-US" sz="1000" dirty="0"/>
          </a:p>
          <a:p>
            <a:pPr>
              <a:buNone/>
            </a:pPr>
            <a:r>
              <a:rPr lang="en-US" dirty="0"/>
              <a:t>				Category – level</a:t>
            </a:r>
          </a:p>
          <a:p>
            <a:pPr>
              <a:buNone/>
            </a:pPr>
            <a:r>
              <a:rPr lang="en-US" dirty="0"/>
              <a:t>				Portfolio –  level		</a:t>
            </a:r>
          </a:p>
          <a:p>
            <a:pPr>
              <a:buNone/>
            </a:pPr>
            <a:endParaRPr lang="en-US" sz="1800" dirty="0"/>
          </a:p>
          <a:p>
            <a:pPr>
              <a:buNone/>
            </a:pPr>
            <a:r>
              <a:rPr lang="en-US" dirty="0">
                <a:sym typeface="Wingdings"/>
              </a:rPr>
              <a:t>	</a:t>
            </a:r>
            <a:r>
              <a:rPr lang="en-US" dirty="0" err="1">
                <a:sym typeface="Wingdings"/>
              </a:rPr>
              <a:t></a:t>
            </a:r>
            <a:r>
              <a:rPr lang="en-US" dirty="0">
                <a:sym typeface="Wingdings"/>
              </a:rPr>
              <a:t> Other Performance &amp; </a:t>
            </a:r>
            <a:r>
              <a:rPr lang="en-US" dirty="0"/>
              <a:t>Risk 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Uncontrollable</a:t>
            </a:r>
            <a:r>
              <a:rPr lang="en-US" dirty="0"/>
              <a:t> Market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817" y="1600200"/>
            <a:ext cx="8572298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Given how the fund was constructed, </a:t>
            </a:r>
          </a:p>
          <a:p>
            <a:pPr lvl="1"/>
            <a:r>
              <a:rPr lang="en-US" dirty="0"/>
              <a:t>How did the market’s evolution create the past fund results?</a:t>
            </a:r>
          </a:p>
          <a:p>
            <a:pPr lvl="1"/>
            <a:r>
              <a:rPr lang="en-US" dirty="0"/>
              <a:t>If all </a:t>
            </a:r>
            <a:r>
              <a:rPr lang="en-US" dirty="0" err="1"/>
              <a:t>Rj</a:t>
            </a:r>
            <a:r>
              <a:rPr lang="en-US" dirty="0"/>
              <a:t> the same, there is no active return to explain. Thus, Market Diff Totally Explains.</a:t>
            </a:r>
          </a:p>
          <a:p>
            <a:r>
              <a:rPr lang="en-US" dirty="0"/>
              <a:t>Victim Analysis: </a:t>
            </a:r>
          </a:p>
          <a:p>
            <a:pPr>
              <a:buNone/>
            </a:pPr>
            <a:r>
              <a:rPr lang="en-US" dirty="0"/>
              <a:t>		Results explained in terms of</a:t>
            </a:r>
          </a:p>
          <a:p>
            <a:pPr>
              <a:buNone/>
            </a:pPr>
            <a:r>
              <a:rPr lang="en-US" dirty="0"/>
              <a:t>			 </a:t>
            </a:r>
            <a:r>
              <a:rPr lang="en-US" u="sng" dirty="0"/>
              <a:t>what the market did to the fund </a:t>
            </a:r>
          </a:p>
          <a:p>
            <a:pPr>
              <a:buNone/>
            </a:pPr>
            <a:r>
              <a:rPr lang="en-US" dirty="0"/>
              <a:t>			 that was created.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Uncontrollable</a:t>
            </a:r>
            <a:r>
              <a:rPr lang="en-US" dirty="0"/>
              <a:t> Market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55364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Market Explanations:</a:t>
            </a:r>
          </a:p>
          <a:p>
            <a:pPr>
              <a:buNone/>
            </a:pPr>
            <a:r>
              <a:rPr lang="en-US" dirty="0"/>
              <a:t>Historic returns explained </a:t>
            </a:r>
          </a:p>
          <a:p>
            <a:pPr>
              <a:buNone/>
            </a:pPr>
            <a:r>
              <a:rPr lang="en-US" dirty="0"/>
              <a:t>	by Multi factor Market Attribution</a:t>
            </a:r>
          </a:p>
          <a:p>
            <a:pPr lvl="1"/>
            <a:r>
              <a:rPr lang="en-US" dirty="0"/>
              <a:t>Deterministic Decomposition</a:t>
            </a:r>
          </a:p>
          <a:p>
            <a:pPr lvl="2"/>
            <a:r>
              <a:rPr lang="en-US" dirty="0"/>
              <a:t>‘FIPA’ math intuition</a:t>
            </a:r>
          </a:p>
          <a:p>
            <a:pPr lvl="2"/>
            <a:r>
              <a:rPr lang="en-US" dirty="0"/>
              <a:t>Market Differentiation</a:t>
            </a:r>
          </a:p>
          <a:p>
            <a:pPr lvl="1"/>
            <a:r>
              <a:rPr lang="en-US" dirty="0"/>
              <a:t>Statistical Decomposition</a:t>
            </a:r>
          </a:p>
          <a:p>
            <a:pPr lvl="2"/>
            <a:r>
              <a:rPr lang="en-US" dirty="0"/>
              <a:t>APT, </a:t>
            </a:r>
            <a:r>
              <a:rPr lang="en-US" dirty="0" err="1"/>
              <a:t>Barra</a:t>
            </a:r>
            <a:r>
              <a:rPr lang="en-US" dirty="0"/>
              <a:t>, Northfield, </a:t>
            </a:r>
            <a:r>
              <a:rPr lang="en-US" dirty="0" err="1"/>
              <a:t>Axioma</a:t>
            </a:r>
            <a:r>
              <a:rPr lang="en-US" dirty="0"/>
              <a:t>, </a:t>
            </a:r>
            <a:r>
              <a:rPr lang="en-US" dirty="0" err="1"/>
              <a:t>Rsquared</a:t>
            </a:r>
            <a:r>
              <a:rPr lang="en-US" dirty="0"/>
              <a:t>, …</a:t>
            </a:r>
          </a:p>
          <a:p>
            <a:pPr lvl="2"/>
            <a:r>
              <a:rPr lang="en-US" dirty="0"/>
              <a:t>Regress to find Exposures, Factors or both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Controllable</a:t>
            </a:r>
            <a:r>
              <a:rPr lang="en-US" dirty="0"/>
              <a:t> Investment Decisions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073" y="1600200"/>
            <a:ext cx="8486491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Given how the market evolved, </a:t>
            </a:r>
          </a:p>
          <a:p>
            <a:pPr>
              <a:buNone/>
            </a:pPr>
            <a:r>
              <a:rPr lang="en-US" dirty="0"/>
              <a:t>			How did the investment decisions </a:t>
            </a:r>
          </a:p>
          <a:p>
            <a:pPr>
              <a:buNone/>
            </a:pPr>
            <a:r>
              <a:rPr lang="en-US" dirty="0"/>
              <a:t>				create the fund results?</a:t>
            </a:r>
          </a:p>
          <a:p>
            <a:pPr>
              <a:buNone/>
            </a:pPr>
            <a:r>
              <a:rPr lang="en-US" dirty="0"/>
              <a:t>			If </a:t>
            </a:r>
            <a:r>
              <a:rPr lang="en-US" dirty="0" err="1"/>
              <a:t>W</a:t>
            </a:r>
            <a:r>
              <a:rPr lang="en-US" baseline="30000" dirty="0" err="1"/>
              <a:t>TR</a:t>
            </a:r>
            <a:r>
              <a:rPr lang="en-US" baseline="-25000" dirty="0" err="1"/>
              <a:t>j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30000" dirty="0" err="1"/>
              <a:t>BM</a:t>
            </a:r>
            <a:r>
              <a:rPr lang="en-US" baseline="-25000" dirty="0" err="1"/>
              <a:t>j</a:t>
            </a:r>
            <a:r>
              <a:rPr lang="en-US" dirty="0"/>
              <a:t>  there is no active R to explain.</a:t>
            </a:r>
          </a:p>
          <a:p>
            <a:pPr>
              <a:buNone/>
            </a:pPr>
            <a:r>
              <a:rPr lang="en-US" dirty="0"/>
              <a:t>			Thus, Decision Diff Totally Explains.</a:t>
            </a:r>
          </a:p>
          <a:p>
            <a:r>
              <a:rPr lang="en-US" dirty="0"/>
              <a:t>Responsibility Analysis: </a:t>
            </a:r>
          </a:p>
          <a:p>
            <a:pPr lvl="1">
              <a:buNone/>
            </a:pPr>
            <a:r>
              <a:rPr lang="en-US" dirty="0"/>
              <a:t>	Results explained in terms of </a:t>
            </a:r>
          </a:p>
          <a:p>
            <a:pPr lvl="1">
              <a:buNone/>
            </a:pPr>
            <a:r>
              <a:rPr lang="en-US" dirty="0"/>
              <a:t>		</a:t>
            </a:r>
            <a:r>
              <a:rPr lang="en-US" u="sng" dirty="0"/>
              <a:t>the investment decisions that created the fund </a:t>
            </a:r>
          </a:p>
          <a:p>
            <a:pPr lvl="1">
              <a:buNone/>
            </a:pPr>
            <a:r>
              <a:rPr lang="en-US" dirty="0"/>
              <a:t>		in the context of how the market evolved.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Arbitrary Drill-down</a:t>
            </a:r>
          </a:p>
          <a:p>
            <a:r>
              <a:rPr lang="en-US" dirty="0"/>
              <a:t>	Brinson (BHB, BF)</a:t>
            </a:r>
          </a:p>
          <a:p>
            <a:pPr lvl="1"/>
            <a:r>
              <a:rPr lang="en-US" dirty="0"/>
              <a:t>2-step</a:t>
            </a:r>
          </a:p>
          <a:p>
            <a:pPr lvl="1"/>
            <a:r>
              <a:rPr lang="en-US" dirty="0"/>
              <a:t>Single period/multi-period (smoothing)</a:t>
            </a:r>
          </a:p>
          <a:p>
            <a:r>
              <a:rPr lang="en-US" dirty="0"/>
              <a:t>	</a:t>
            </a:r>
            <a:r>
              <a:rPr lang="en-US" dirty="0" err="1"/>
              <a:t>Karnosky</a:t>
            </a:r>
            <a:r>
              <a:rPr lang="en-US" dirty="0"/>
              <a:t>-Singer (Investable Currency)</a:t>
            </a:r>
          </a:p>
          <a:p>
            <a:pPr lvl="1"/>
            <a:r>
              <a:rPr lang="en-US" dirty="0"/>
              <a:t>3-step</a:t>
            </a:r>
          </a:p>
          <a:p>
            <a:pPr lvl="1"/>
            <a:r>
              <a:rPr lang="en-US" dirty="0"/>
              <a:t>Single period</a:t>
            </a:r>
          </a:p>
          <a:p>
            <a:r>
              <a:rPr lang="en-US" dirty="0" err="1"/>
              <a:t>Menchero</a:t>
            </a:r>
            <a:r>
              <a:rPr lang="en-US" dirty="0"/>
              <a:t>/Bertrand: IR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Economically meaningful: </a:t>
            </a:r>
            <a:br>
              <a:rPr lang="en-US" dirty="0"/>
            </a:br>
            <a:r>
              <a:rPr lang="en-US" dirty="0"/>
              <a:t>Impact of implementing a decision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Decision Trees</a:t>
            </a:r>
          </a:p>
          <a:p>
            <a:pPr>
              <a:buNone/>
            </a:pPr>
            <a:r>
              <a:rPr lang="en-US" dirty="0"/>
              <a:t>			Multi-step &amp; Bifurcation</a:t>
            </a:r>
          </a:p>
          <a:p>
            <a:r>
              <a:rPr lang="en-US" dirty="0"/>
              <a:t>	Multi-period exact </a:t>
            </a:r>
            <a:r>
              <a:rPr lang="en-US" dirty="0" err="1"/>
              <a:t>w</a:t>
            </a:r>
            <a:r>
              <a:rPr lang="en-US" dirty="0"/>
              <a:t>/ no smoothing</a:t>
            </a:r>
          </a:p>
          <a:p>
            <a:r>
              <a:rPr lang="en-US" dirty="0"/>
              <a:t>	Explain:</a:t>
            </a:r>
          </a:p>
          <a:p>
            <a:pPr lvl="1"/>
            <a:r>
              <a:rPr lang="en-US" dirty="0">
                <a:latin typeface="Symbol"/>
              </a:rPr>
              <a:t>D</a:t>
            </a:r>
            <a:r>
              <a:rPr lang="en-US" dirty="0"/>
              <a:t>R, </a:t>
            </a:r>
            <a:r>
              <a:rPr lang="en-US" dirty="0">
                <a:latin typeface="Symbol"/>
              </a:rPr>
              <a:t>D</a:t>
            </a:r>
            <a:r>
              <a:rPr lang="en-US" dirty="0"/>
              <a:t>G</a:t>
            </a:r>
          </a:p>
          <a:p>
            <a:pPr lvl="1"/>
            <a:r>
              <a:rPr lang="en-US" dirty="0">
                <a:latin typeface="Symbol"/>
              </a:rPr>
              <a:t>D</a:t>
            </a:r>
            <a:r>
              <a:rPr lang="en-US" dirty="0"/>
              <a:t>IRR  (Internal Rate of Return)</a:t>
            </a:r>
          </a:p>
          <a:p>
            <a:pPr lvl="1"/>
            <a:r>
              <a:rPr lang="en-US" dirty="0">
                <a:latin typeface="Symbol"/>
              </a:rPr>
              <a:t>D</a:t>
            </a:r>
            <a:r>
              <a:rPr lang="en-US" dirty="0"/>
              <a:t>SD</a:t>
            </a:r>
          </a:p>
          <a:p>
            <a:pPr lvl="1"/>
            <a:r>
              <a:rPr lang="en-US" dirty="0"/>
              <a:t>TE</a:t>
            </a:r>
          </a:p>
          <a:p>
            <a:pPr lvl="1"/>
            <a:r>
              <a:rPr lang="en-US" dirty="0"/>
              <a:t>IR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478"/>
          </a:xfrm>
        </p:spPr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6976"/>
            <a:ext cx="8229600" cy="4889187"/>
          </a:xfrm>
        </p:spPr>
        <p:txBody>
          <a:bodyPr/>
          <a:lstStyle/>
          <a:p>
            <a:pPr>
              <a:buNone/>
            </a:pPr>
            <a:r>
              <a:rPr lang="en-US" sz="3600" dirty="0"/>
              <a:t>For both Ex-Anti and Ex-Post Attribution,</a:t>
            </a:r>
          </a:p>
          <a:p>
            <a:pPr>
              <a:buNone/>
            </a:pPr>
            <a:r>
              <a:rPr lang="en-US" sz="3600" dirty="0"/>
              <a:t>	Modern Portfolio theory emphasizes that</a:t>
            </a:r>
          </a:p>
          <a:p>
            <a:pPr>
              <a:buNone/>
            </a:pPr>
            <a:r>
              <a:rPr lang="en-US" sz="3600" dirty="0"/>
              <a:t>	Explanations of Active returns without</a:t>
            </a:r>
          </a:p>
          <a:p>
            <a:pPr>
              <a:buNone/>
            </a:pPr>
            <a:r>
              <a:rPr lang="en-US" sz="3600" dirty="0"/>
              <a:t>	Explanations of Risk are dangerous.</a:t>
            </a:r>
          </a:p>
          <a:p>
            <a:pPr lvl="1"/>
            <a:r>
              <a:rPr lang="en-US" dirty="0"/>
              <a:t>If you know a decision helped your returns </a:t>
            </a:r>
          </a:p>
          <a:p>
            <a:pPr lvl="1">
              <a:buNone/>
            </a:pPr>
            <a:r>
              <a:rPr lang="en-US" dirty="0"/>
              <a:t>	but do not know how it affected your risk, </a:t>
            </a:r>
          </a:p>
          <a:p>
            <a:pPr lvl="1">
              <a:buNone/>
            </a:pPr>
            <a:r>
              <a:rPr lang="en-US" dirty="0"/>
              <a:t>	your future decisions will be misdirected.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9352"/>
          </a:xfrm>
        </p:spPr>
        <p:txBody>
          <a:bodyPr>
            <a:normAutofit/>
          </a:bodyPr>
          <a:lstStyle/>
          <a:p>
            <a:r>
              <a:rPr lang="en-US" dirty="0"/>
              <a:t>Take-</a:t>
            </a:r>
            <a:r>
              <a:rPr lang="en-US" dirty="0" err="1"/>
              <a:t>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428"/>
            <a:ext cx="8229600" cy="47737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Needed data is usually available at some periodicity, </a:t>
            </a:r>
          </a:p>
          <a:p>
            <a:pPr>
              <a:buNone/>
            </a:pPr>
            <a:r>
              <a:rPr lang="en-US" dirty="0"/>
              <a:t>			but not always clean.</a:t>
            </a:r>
          </a:p>
          <a:p>
            <a:r>
              <a:rPr lang="en-US" dirty="0"/>
              <a:t>Not all calculations of performance measures </a:t>
            </a:r>
          </a:p>
          <a:p>
            <a:pPr>
              <a:buNone/>
            </a:pPr>
            <a:r>
              <a:rPr lang="en-US" dirty="0"/>
              <a:t>			offered by providers are equally appropriate.</a:t>
            </a:r>
          </a:p>
          <a:p>
            <a:pPr>
              <a:buNone/>
            </a:pPr>
            <a:r>
              <a:rPr lang="en-US" dirty="0"/>
              <a:t>	Precise Math  </a:t>
            </a:r>
            <a:r>
              <a:rPr lang="en-US" sz="4000" dirty="0" err="1">
                <a:sym typeface="Symbol"/>
              </a:rPr>
              <a:t></a:t>
            </a:r>
            <a:r>
              <a:rPr lang="en-US" dirty="0"/>
              <a:t>  Meaningful measure</a:t>
            </a:r>
          </a:p>
          <a:p>
            <a:r>
              <a:rPr lang="en-US" dirty="0"/>
              <a:t>Must begin with a clear question.</a:t>
            </a:r>
          </a:p>
          <a:p>
            <a:r>
              <a:rPr lang="en-US" dirty="0"/>
              <a:t>Explanations in terms of </a:t>
            </a:r>
          </a:p>
          <a:p>
            <a:pPr>
              <a:buNone/>
            </a:pPr>
            <a:r>
              <a:rPr lang="en-US" dirty="0"/>
              <a:t>		Uncontrollable Market Results </a:t>
            </a:r>
          </a:p>
          <a:p>
            <a:pPr>
              <a:buNone/>
            </a:pPr>
            <a:r>
              <a:rPr lang="en-US" dirty="0"/>
              <a:t>				are very different in purpose and values from</a:t>
            </a:r>
          </a:p>
          <a:p>
            <a:pPr>
              <a:buNone/>
            </a:pPr>
            <a:r>
              <a:rPr lang="en-US" dirty="0"/>
              <a:t>	Explanations in terms of </a:t>
            </a:r>
          </a:p>
          <a:p>
            <a:pPr>
              <a:buNone/>
            </a:pPr>
            <a:r>
              <a:rPr lang="en-US" dirty="0"/>
              <a:t>		Controllable Investment Decisions.</a:t>
            </a:r>
          </a:p>
          <a:p>
            <a:pPr lvl="1"/>
            <a:r>
              <a:rPr lang="en-US" dirty="0"/>
              <a:t>But, both need to explain </a:t>
            </a:r>
            <a:r>
              <a:rPr lang="en-US" u="sng" dirty="0"/>
              <a:t>both </a:t>
            </a:r>
            <a:r>
              <a:rPr lang="en-US" dirty="0"/>
              <a:t>returns and risk. </a:t>
            </a:r>
            <a:r>
              <a:rPr lang="en-US"/>
              <a:t>(MPT)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78D51-1AEE-FD4C-957D-C42A43B024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Mirabelli, of Opturo for First Rate 2014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1173</Words>
  <Application>Microsoft Macintosh PowerPoint</Application>
  <PresentationFormat>On-screen Show (4:3)</PresentationFormat>
  <Paragraphs>224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Symbol</vt:lpstr>
      <vt:lpstr>Office Theme</vt:lpstr>
      <vt:lpstr>Getting   ‘Performance Attribution’ </vt:lpstr>
      <vt:lpstr>PowerPoint Presentation</vt:lpstr>
      <vt:lpstr>Objective: </vt:lpstr>
      <vt:lpstr>Will cover:</vt:lpstr>
      <vt:lpstr>Input Kinds </vt:lpstr>
      <vt:lpstr>Input Specifics </vt:lpstr>
      <vt:lpstr>Periodicity </vt:lpstr>
      <vt:lpstr>Portfolio-level </vt:lpstr>
      <vt:lpstr>Issue-level Market Data</vt:lpstr>
      <vt:lpstr>Descriptors/Categories</vt:lpstr>
      <vt:lpstr>Fund &amp; Benchmark Specific Data</vt:lpstr>
      <vt:lpstr>Outputs</vt:lpstr>
      <vt:lpstr>DEFINING QUESTIONS:</vt:lpstr>
      <vt:lpstr>Ex-Anti: Predict the Future</vt:lpstr>
      <vt:lpstr>Ex-Post: Evaluate the Past</vt:lpstr>
      <vt:lpstr>Evaluate Fund parameters:  Performance at all levels</vt:lpstr>
      <vt:lpstr>Weights, Returns &amp; </vt:lpstr>
      <vt:lpstr>Uncontrollable Market Impacts</vt:lpstr>
      <vt:lpstr>Uncontrollable Market Impacts</vt:lpstr>
      <vt:lpstr>Controllable Investment Decisions </vt:lpstr>
      <vt:lpstr>Decomposition </vt:lpstr>
      <vt:lpstr>Economically meaningful:  Impact of implementing a decision</vt:lpstr>
      <vt:lpstr>PowerPoint Presentation</vt:lpstr>
      <vt:lpstr>Take-Aways</vt:lpstr>
    </vt:vector>
  </TitlesOfParts>
  <Company>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  ‘Performance Attribution’ </dc:title>
  <dc:creator>Andre Mirabelli</dc:creator>
  <cp:lastModifiedBy>Andre Mirabelli</cp:lastModifiedBy>
  <cp:revision>38</cp:revision>
  <dcterms:created xsi:type="dcterms:W3CDTF">2014-02-16T15:19:26Z</dcterms:created>
  <dcterms:modified xsi:type="dcterms:W3CDTF">2019-11-19T20:04:44Z</dcterms:modified>
</cp:coreProperties>
</file>